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2" r:id="rId1"/>
    <p:sldMasterId id="2147484944" r:id="rId2"/>
    <p:sldMasterId id="2147485001" r:id="rId3"/>
  </p:sldMasterIdLst>
  <p:notesMasterIdLst>
    <p:notesMasterId r:id="rId126"/>
  </p:notesMasterIdLst>
  <p:handoutMasterIdLst>
    <p:handoutMasterId r:id="rId127"/>
  </p:handoutMasterIdLst>
  <p:sldIdLst>
    <p:sldId id="752" r:id="rId4"/>
    <p:sldId id="672" r:id="rId5"/>
    <p:sldId id="753" r:id="rId6"/>
    <p:sldId id="685" r:id="rId7"/>
    <p:sldId id="754" r:id="rId8"/>
    <p:sldId id="687" r:id="rId9"/>
    <p:sldId id="688" r:id="rId10"/>
    <p:sldId id="755" r:id="rId11"/>
    <p:sldId id="756" r:id="rId12"/>
    <p:sldId id="757" r:id="rId13"/>
    <p:sldId id="758" r:id="rId14"/>
    <p:sldId id="759" r:id="rId15"/>
    <p:sldId id="761" r:id="rId16"/>
    <p:sldId id="857" r:id="rId17"/>
    <p:sldId id="762" r:id="rId18"/>
    <p:sldId id="763" r:id="rId19"/>
    <p:sldId id="764" r:id="rId20"/>
    <p:sldId id="765" r:id="rId21"/>
    <p:sldId id="860" r:id="rId22"/>
    <p:sldId id="861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775" r:id="rId31"/>
    <p:sldId id="773" r:id="rId32"/>
    <p:sldId id="774" r:id="rId33"/>
    <p:sldId id="776" r:id="rId34"/>
    <p:sldId id="777" r:id="rId35"/>
    <p:sldId id="778" r:id="rId36"/>
    <p:sldId id="779" r:id="rId37"/>
    <p:sldId id="780" r:id="rId38"/>
    <p:sldId id="781" r:id="rId39"/>
    <p:sldId id="782" r:id="rId40"/>
    <p:sldId id="783" r:id="rId41"/>
    <p:sldId id="784" r:id="rId42"/>
    <p:sldId id="785" r:id="rId43"/>
    <p:sldId id="786" r:id="rId44"/>
    <p:sldId id="787" r:id="rId45"/>
    <p:sldId id="788" r:id="rId46"/>
    <p:sldId id="789" r:id="rId47"/>
    <p:sldId id="790" r:id="rId48"/>
    <p:sldId id="791" r:id="rId49"/>
    <p:sldId id="792" r:id="rId50"/>
    <p:sldId id="795" r:id="rId51"/>
    <p:sldId id="793" r:id="rId52"/>
    <p:sldId id="796" r:id="rId53"/>
    <p:sldId id="794" r:id="rId54"/>
    <p:sldId id="797" r:id="rId55"/>
    <p:sldId id="683" r:id="rId56"/>
    <p:sldId id="305" r:id="rId57"/>
    <p:sldId id="606" r:id="rId58"/>
    <p:sldId id="584" r:id="rId59"/>
    <p:sldId id="798" r:id="rId60"/>
    <p:sldId id="799" r:id="rId61"/>
    <p:sldId id="801" r:id="rId62"/>
    <p:sldId id="802" r:id="rId63"/>
    <p:sldId id="803" r:id="rId64"/>
    <p:sldId id="862" r:id="rId65"/>
    <p:sldId id="863" r:id="rId66"/>
    <p:sldId id="804" r:id="rId67"/>
    <p:sldId id="807" r:id="rId68"/>
    <p:sldId id="808" r:id="rId69"/>
    <p:sldId id="805" r:id="rId70"/>
    <p:sldId id="809" r:id="rId71"/>
    <p:sldId id="810" r:id="rId72"/>
    <p:sldId id="811" r:id="rId73"/>
    <p:sldId id="806" r:id="rId74"/>
    <p:sldId id="812" r:id="rId75"/>
    <p:sldId id="813" r:id="rId76"/>
    <p:sldId id="814" r:id="rId77"/>
    <p:sldId id="817" r:id="rId78"/>
    <p:sldId id="815" r:id="rId79"/>
    <p:sldId id="816" r:id="rId80"/>
    <p:sldId id="818" r:id="rId81"/>
    <p:sldId id="819" r:id="rId82"/>
    <p:sldId id="821" r:id="rId83"/>
    <p:sldId id="820" r:id="rId84"/>
    <p:sldId id="822" r:id="rId85"/>
    <p:sldId id="823" r:id="rId86"/>
    <p:sldId id="824" r:id="rId87"/>
    <p:sldId id="827" r:id="rId88"/>
    <p:sldId id="825" r:id="rId89"/>
    <p:sldId id="826" r:id="rId90"/>
    <p:sldId id="828" r:id="rId91"/>
    <p:sldId id="829" r:id="rId92"/>
    <p:sldId id="831" r:id="rId93"/>
    <p:sldId id="832" r:id="rId94"/>
    <p:sldId id="833" r:id="rId95"/>
    <p:sldId id="834" r:id="rId96"/>
    <p:sldId id="836" r:id="rId97"/>
    <p:sldId id="835" r:id="rId98"/>
    <p:sldId id="838" r:id="rId99"/>
    <p:sldId id="837" r:id="rId100"/>
    <p:sldId id="840" r:id="rId101"/>
    <p:sldId id="830" r:id="rId102"/>
    <p:sldId id="800" r:id="rId103"/>
    <p:sldId id="843" r:id="rId104"/>
    <p:sldId id="844" r:id="rId105"/>
    <p:sldId id="845" r:id="rId106"/>
    <p:sldId id="650" r:id="rId107"/>
    <p:sldId id="846" r:id="rId108"/>
    <p:sldId id="842" r:id="rId109"/>
    <p:sldId id="847" r:id="rId110"/>
    <p:sldId id="841" r:id="rId111"/>
    <p:sldId id="856" r:id="rId112"/>
    <p:sldId id="859" r:id="rId113"/>
    <p:sldId id="858" r:id="rId114"/>
    <p:sldId id="849" r:id="rId115"/>
    <p:sldId id="850" r:id="rId116"/>
    <p:sldId id="851" r:id="rId117"/>
    <p:sldId id="852" r:id="rId118"/>
    <p:sldId id="853" r:id="rId119"/>
    <p:sldId id="848" r:id="rId120"/>
    <p:sldId id="855" r:id="rId121"/>
    <p:sldId id="864" r:id="rId122"/>
    <p:sldId id="865" r:id="rId123"/>
    <p:sldId id="737" r:id="rId124"/>
    <p:sldId id="738" r:id="rId125"/>
  </p:sldIdLst>
  <p:sldSz cx="12192000" cy="6858000"/>
  <p:notesSz cx="7008813" cy="92948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sil Sampaio Amarante Segundo" initials="GSAS" lastIdx="2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86323" autoAdjust="0"/>
  </p:normalViewPr>
  <p:slideViewPr>
    <p:cSldViewPr>
      <p:cViewPr varScale="1">
        <p:scale>
          <a:sx n="63" d="100"/>
          <a:sy n="63" d="100"/>
        </p:scale>
        <p:origin x="-120" y="-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229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commentAuthors" Target="commentAuthor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4-23T00:46:18.449" idx="22">
    <p:pos x="10" y="10"/>
    <p:text>Formamos doutores principalmente para o sistema acadêmico ou para  administração pública. Poucos participam do processo de inovação nas empresas.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4-23T00:35:44.720" idx="23">
    <p:pos x="166" y="539"/>
    <p:text>Além de nossa produção científica crescer rápido em quantidade, a qualidade média também tem crescido, mas precisa crescer mais.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>
                <a:solidFill>
                  <a:srgbClr val="000000"/>
                </a:solidFill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3967163" y="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>
                <a:solidFill>
                  <a:srgbClr val="000000"/>
                </a:solidFill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8829675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>
                <a:solidFill>
                  <a:srgbClr val="000000"/>
                </a:solidFill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>
              <a:defRPr sz="1400"/>
            </a:pPr>
            <a:endParaRPr lang="pt-BR"/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3967163" y="8829675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151F429E-6D7C-4E3F-B9ED-D2AD83F317D9}" type="slidenum">
              <a:rPr lang="pt-BR" altLang="pt-BR"/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Move="1" noResize="1"/>
          </p:cNvSpPr>
          <p:nvPr/>
        </p:nvSpPr>
        <p:spPr>
          <a:xfrm>
            <a:off x="0" y="0"/>
            <a:ext cx="7008813" cy="9294813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lIns="0" tIns="0" rIns="0" bIns="0" anchor="ctr" anchorCtr="1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Forma livre 2"/>
          <p:cNvSpPr/>
          <p:nvPr/>
        </p:nvSpPr>
        <p:spPr>
          <a:xfrm>
            <a:off x="0" y="0"/>
            <a:ext cx="7008813" cy="9294813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 gdRefY="" minY="0" maxY="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" name="Forma livre 3"/>
          <p:cNvSpPr/>
          <p:nvPr/>
        </p:nvSpPr>
        <p:spPr>
          <a:xfrm>
            <a:off x="0" y="0"/>
            <a:ext cx="3038475" cy="46513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3970338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3240" tIns="46440" rIns="93240" bIns="46440" anchor="t" anchorCtr="0" compatLnSpc="0"/>
          <a:lstStyle>
            <a:lvl1pPr marL="0" marR="0" lvl="0" indent="0" algn="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>
                <a:latin typeface="Calibri" pitchFamily="34"/>
                <a:ea typeface="Arial Unicode MS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5846" name="Espaço Reservado para Imagem de Slide 5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7988" y="696913"/>
            <a:ext cx="6192837" cy="348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35847" name="Espaço Reservado para Anotações 6"/>
          <p:cNvSpPr txBox="1">
            <a:spLocks noGrp="1"/>
          </p:cNvSpPr>
          <p:nvPr>
            <p:ph type="body" sz="quarter" idx="3"/>
          </p:nvPr>
        </p:nvSpPr>
        <p:spPr bwMode="auto">
          <a:xfrm>
            <a:off x="701675" y="4416425"/>
            <a:ext cx="56054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 smtClean="0"/>
          </a:p>
        </p:txBody>
      </p:sp>
      <p:sp>
        <p:nvSpPr>
          <p:cNvPr id="8" name="Forma livre 7"/>
          <p:cNvSpPr/>
          <p:nvPr/>
        </p:nvSpPr>
        <p:spPr>
          <a:xfrm>
            <a:off x="0" y="8829675"/>
            <a:ext cx="3038475" cy="46513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Espaço Reservado para Número de Slide 8"/>
          <p:cNvSpPr txBox="1"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3240" tIns="46440" rIns="93240" bIns="4644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Arial Unicode MS" panose="020B0604020202020204" pitchFamily="34" charset="-128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E5075EEC-4DB3-4BD2-BBB5-B9F76F3EBD4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ts val="450"/>
      </a:spcBef>
      <a:spcAft>
        <a:spcPct val="0"/>
      </a:spcAft>
      <a:tabLst>
        <a:tab pos="0" algn="l"/>
        <a:tab pos="447675" algn="l"/>
        <a:tab pos="896938" algn="l"/>
        <a:tab pos="1346200" algn="l"/>
        <a:tab pos="1795463" algn="l"/>
        <a:tab pos="2244725" algn="l"/>
        <a:tab pos="2693988" algn="l"/>
        <a:tab pos="3143250" algn="l"/>
        <a:tab pos="3592513" algn="l"/>
        <a:tab pos="4041775" algn="l"/>
        <a:tab pos="4491038" algn="l"/>
        <a:tab pos="4940300" algn="l"/>
        <a:tab pos="5389563" algn="l"/>
        <a:tab pos="5838825" algn="l"/>
        <a:tab pos="6288088" algn="l"/>
        <a:tab pos="6737350" algn="l"/>
        <a:tab pos="7186613" algn="l"/>
        <a:tab pos="7635875" algn="l"/>
        <a:tab pos="8085138" algn="l"/>
        <a:tab pos="8534400" algn="l"/>
        <a:tab pos="8983663" algn="l"/>
      </a:tabLst>
      <a:defRPr lang="pt-BR" sz="1200">
        <a:solidFill>
          <a:srgbClr val="000000"/>
        </a:solidFill>
        <a:latin typeface="Times New Roman" pitchFamily="18"/>
        <a:ea typeface="Arial Unicode MS" pitchFamily="2"/>
        <a:cs typeface="Mangal" pitchFamily="2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O Sistema Financeiro é importante ferramenta da Política de Inovação. O SNCTI deve operar de forma cooperativa em todas as esferas públicas e com as organizações civis atuantes no setor.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O Sistema Financeiro é importante ferramenta da Política de Inovação. O SNCTI deve operar de forma cooperativa em todas as esferas públicas e com as organizações civis atuantes no setor.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O Sistema Financeiro é importante ferramenta da Política de Inovação. O SNCTI deve operar de forma cooperativa em todas as esferas públicas e com as organizações civis atuantes no setor.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Embora não haja citação explícita à regulamentação destes artigos (218 e 219 da CF) na Lei.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kern="12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Politica Nacional que deve primar pela agilidade e pela viabilização dos resultados.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O Sistema Financeiro é importante ferramenta da Política de Inovação. O SNCTI deve operar de forma cooperativa em todas as esferas públicas e com as organizações civis atuantes no setor.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eaLnBrk="1" fontAlgn="auto">
              <a:spcBef>
                <a:spcPts val="448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kern="1200" dirty="0"/>
              <a:t>O Sistema Financeiro é importante ferramenta da Política de Inovação. O SNCTI deve operar de forma cooperativa em todas as esferas públicas e com as organizações civis atuantes no setor.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1E9C6-9E42-487F-BBBE-566DCE2EB4D8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2A4CF-4E0F-4C73-B8AF-A34BA097E55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57907-118F-40D2-8BCA-2E28D6A4D106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FFB81-675E-41E4-AC08-92579140A1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D26C8-F6B1-4334-AF51-A1FD38BC5DB3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11F8E-CE0B-4648-B94F-C2514ECB226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39DD1-8DAE-4BE0-8AF6-A3590AEB228D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7432-1F41-479B-9CBA-B44566D288A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38873-4469-44C8-884E-F100BCE738AD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668E2-359C-4E43-A3F2-CD34371CC35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615C6-1891-461C-A389-7DEA391810CA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0A885-A1AA-4C8F-8941-ECE00201902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90600" y="2239964"/>
            <a:ext cx="4758267" cy="3608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952067" y="2239964"/>
            <a:ext cx="4758267" cy="3608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0E856-2E68-4214-AF3D-1F907E2DAB73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E7AB3-A75E-45E2-BCDB-C3C1386262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6F555-799E-4EDD-BAFA-A2B33C525DC3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8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DD041-1087-49CC-9A60-C02E34989D7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5BAD3-FA18-4F87-ADD0-CCBA9608A10A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4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24028-E696-4E09-BF38-D8B9FCCB308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54119-7A91-4AF4-AF5C-F605D99F9774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3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3F3EB-E97A-4A87-9DDE-9578CCBE003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B6CD6-5913-4461-BFBE-569C36193E0D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B409E-8669-4327-959B-3FE99D6A8E2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EFED5-CD92-4560-8742-4A4E51A5D6B2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37463-2E38-4A4C-976C-E5E6572485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5B45F-8470-4C9C-AE92-8FE3CAB3AD97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9D235-8B2A-4C7A-9DC6-EBC839EE5F9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7EBA6-CF49-4FB0-8B10-DFA5F171E0F4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3D2CA-AAA0-40FB-A800-4824F20B27E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80400" y="1096964"/>
            <a:ext cx="2429933" cy="47513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90600" y="1096964"/>
            <a:ext cx="7086600" cy="475138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F770B-1A96-4AE1-9DDF-617090E3448F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Espaço Reservado para Número de Slide 5"/>
          <p:cNvSpPr txBox="1"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AAEBF-4F64-4BA0-B363-FB412441F56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5862638"/>
            <a:ext cx="12192000" cy="1009650"/>
          </a:xfrm>
          <a:prstGeom prst="rect">
            <a:avLst/>
          </a:prstGeom>
          <a:solidFill>
            <a:srgbClr val="3D6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5784850"/>
            <a:ext cx="12188825" cy="65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67400"/>
            <a:ext cx="985838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599" y="846161"/>
            <a:ext cx="10170081" cy="3407826"/>
          </a:xfrm>
          <a:noFill/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5599" y="4455621"/>
            <a:ext cx="10172852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683625" y="6181725"/>
            <a:ext cx="2471738" cy="365125"/>
          </a:xfrm>
        </p:spPr>
        <p:txBody>
          <a:bodyPr/>
          <a:lstStyle>
            <a:lvl1pPr algn="ctr">
              <a:defRPr sz="1000" b="1" smtClean="0"/>
            </a:lvl1pPr>
          </a:lstStyle>
          <a:p>
            <a:pPr>
              <a:defRPr/>
            </a:pPr>
            <a:fld id="{B7FB2455-E124-49B6-989C-A2B1AA27AA32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0650" y="6181725"/>
            <a:ext cx="6742113" cy="365125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TEC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5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0" y="131763"/>
            <a:ext cx="7794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478" y="131621"/>
            <a:ext cx="10954202" cy="78278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01478" y="1093966"/>
            <a:ext cx="11778712" cy="506078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0660063" y="6446838"/>
            <a:ext cx="13223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2CADB-63D8-4CB8-8588-B00AABE90C5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201613" y="6446838"/>
            <a:ext cx="2371725" cy="365125"/>
          </a:xfrm>
        </p:spPr>
        <p:txBody>
          <a:bodyPr/>
          <a:lstStyle>
            <a:lvl1pPr>
              <a:defRPr sz="1000" b="1" smtClean="0"/>
            </a:lvl1pPr>
          </a:lstStyle>
          <a:p>
            <a:pPr>
              <a:defRPr/>
            </a:pPr>
            <a:fld id="{E634E21A-1CFA-43DF-8514-8345E593E9A8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5954-B938-4EAA-8128-ED9291867089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090F1-245F-4BD3-9985-B0894010BDE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1D4BAAD8-3A21-4B45-AF41-0885640B3FFE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42CF617-10AE-4A67-8C96-98A5D6C6DCF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FABFF-2AB7-4440-B8BC-7D53922B8BD7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38BE8-5C81-45E6-9F24-105A8A49572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FD885-AF20-4670-A935-33BFCFA88991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4B1AA-8016-4BCA-9127-F3179013760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5E7F6-697D-4D74-BA2F-3E0749004C97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C39BD-9462-4C41-ACC6-128F2493AE3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A1737-A618-4A95-A635-37EBE67E6020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AD546-3699-4012-A1A7-A15F4BDB12E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DD62C-5F00-4620-AA4C-E4706F733B0F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8AB32-92B8-4394-930C-50DEEB60DA0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53DB7-ACE3-4893-AB03-8910458310E9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F027A-6188-4942-B56B-45328825E55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2419A-2400-4261-9015-3DD333A8CA2C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21EFE-3A9D-4846-8F20-2395A6981F8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33B33-9897-4719-A511-EA23E6A86DF0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D7B65-1164-4EDA-B4F5-1078A5B27BC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8FD7C-884E-4735-945F-66F178A8044C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974AF-BB6E-4B2B-B6AE-540B3F3364A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C14C1-22A0-4EEC-83C3-F97DBD55D9BE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7A87B-7AB0-4606-BB8F-795EA312527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título mestre</a:t>
            </a:r>
            <a:endParaRPr lang="en-US" altLang="pt-B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Editar estilos de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cs typeface="+mn-cs"/>
              </a:defRPr>
            </a:lvl1pPr>
          </a:lstStyle>
          <a:p>
            <a:pPr>
              <a:defRPr/>
            </a:pPr>
            <a:fld id="{A6575E36-7DF8-41AF-8D0D-5FE854C2211D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cs typeface="+mn-cs"/>
              </a:defRPr>
            </a:lvl1pPr>
          </a:lstStyle>
          <a:p>
            <a:pPr>
              <a:defRPr/>
            </a:pPr>
            <a:fld id="{7BE6AEF8-4380-4C24-B0B7-550BDFE280B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0" r:id="rId1"/>
    <p:sldLayoutId id="2147485019" r:id="rId2"/>
    <p:sldLayoutId id="2147485018" r:id="rId3"/>
    <p:sldLayoutId id="2147485017" r:id="rId4"/>
    <p:sldLayoutId id="2147485016" r:id="rId5"/>
    <p:sldLayoutId id="2147485015" r:id="rId6"/>
    <p:sldLayoutId id="2147485014" r:id="rId7"/>
    <p:sldLayoutId id="2147485013" r:id="rId8"/>
    <p:sldLayoutId id="2147485012" r:id="rId9"/>
    <p:sldLayoutId id="2147485011" r:id="rId10"/>
    <p:sldLayoutId id="2147485010" r:id="rId11"/>
    <p:sldLayoutId id="2147485033" r:id="rId12"/>
  </p:sldLayoutIdLst>
  <p:hf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Título 1"/>
          <p:cNvSpPr txBox="1">
            <a:spLocks noGrp="1"/>
          </p:cNvSpPr>
          <p:nvPr>
            <p:ph type="title"/>
          </p:nvPr>
        </p:nvSpPr>
        <p:spPr bwMode="auto">
          <a:xfrm>
            <a:off x="990600" y="1096963"/>
            <a:ext cx="9720263" cy="114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 smtClean="0"/>
          </a:p>
        </p:txBody>
      </p:sp>
      <p:sp>
        <p:nvSpPr>
          <p:cNvPr id="14339" name="Espaço Reservado para Texto 2"/>
          <p:cNvSpPr txBox="1">
            <a:spLocks noGrp="1"/>
          </p:cNvSpPr>
          <p:nvPr>
            <p:ph type="body" idx="1"/>
          </p:nvPr>
        </p:nvSpPr>
        <p:spPr bwMode="auto">
          <a:xfrm>
            <a:off x="990600" y="2239963"/>
            <a:ext cx="9720263" cy="36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916613" y="6354763"/>
            <a:ext cx="2241550" cy="4587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/>
          <a:lstStyle>
            <a:lvl1pPr marL="0" marR="0" lvl="0" indent="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kern="1200" smtClean="0">
                <a:solidFill>
                  <a:srgbClr val="000000"/>
                </a:solidFill>
                <a:latin typeface="Times New Roman" pitchFamily="18"/>
                <a:ea typeface="Arial" pitchFamily="2"/>
                <a:cs typeface="Arial" pitchFamily="2"/>
              </a:defRPr>
            </a:lvl1pPr>
          </a:lstStyle>
          <a:p>
            <a:pPr>
              <a:defRPr/>
            </a:pPr>
            <a:fld id="{83EDD6A6-0464-4D63-A53D-C0D047720C91}" type="datetime1">
              <a:rPr lang="pt-BR"/>
              <a:pPr>
                <a:defRPr/>
              </a:pPr>
              <a:t>22/07/2016</a:t>
            </a:fld>
            <a:endParaRPr/>
          </a:p>
        </p:txBody>
      </p:sp>
      <p:sp>
        <p:nvSpPr>
          <p:cNvPr id="5" name="Forma livre 4"/>
          <p:cNvSpPr/>
          <p:nvPr/>
        </p:nvSpPr>
        <p:spPr>
          <a:xfrm>
            <a:off x="609600" y="6172200"/>
            <a:ext cx="4470400" cy="4603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509588" y="6354763"/>
            <a:ext cx="1789112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CC7EB0B-FABD-4879-8898-01A6BC8EAA8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1" r:id="rId1"/>
    <p:sldLayoutId id="2147485030" r:id="rId2"/>
    <p:sldLayoutId id="2147485029" r:id="rId3"/>
    <p:sldLayoutId id="2147485028" r:id="rId4"/>
    <p:sldLayoutId id="2147485027" r:id="rId5"/>
    <p:sldLayoutId id="2147485026" r:id="rId6"/>
    <p:sldLayoutId id="2147485025" r:id="rId7"/>
    <p:sldLayoutId id="2147485024" r:id="rId8"/>
    <p:sldLayoutId id="2147485023" r:id="rId9"/>
    <p:sldLayoutId id="2147485022" r:id="rId10"/>
    <p:sldLayoutId id="2147485021" r:id="rId11"/>
  </p:sldLayoutIdLst>
  <p:transition spd="slow"/>
  <p:hf hdr="0" dt="0"/>
  <p:txStyles>
    <p:titleStyle>
      <a:lvl1pPr algn="l" rtl="0" fontAlgn="base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lang="pt-BR" sz="3000" b="1" kern="1200">
          <a:solidFill>
            <a:srgbClr val="000000"/>
          </a:solidFill>
          <a:latin typeface="Calibri" pitchFamily="34"/>
          <a:ea typeface="Arial Unicode MS" pitchFamily="2"/>
          <a:cs typeface="Arial Unicode MS" pitchFamily="2"/>
        </a:defRPr>
      </a:lvl1pPr>
      <a:lvl2pPr algn="l" rtl="0" fontAlgn="base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2pPr>
      <a:lvl3pPr algn="l" rtl="0" fontAlgn="base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3pPr>
      <a:lvl4pPr algn="l" rtl="0" fontAlgn="base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4pPr>
      <a:lvl5pPr algn="l" rtl="0" fontAlgn="base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0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sz="3000" b="1">
          <a:solidFill>
            <a:srgbClr val="000000"/>
          </a:solidFill>
          <a:latin typeface="Calibri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rtl="0" fontAlgn="base">
        <a:spcBef>
          <a:spcPts val="550"/>
        </a:spcBef>
        <a:spcAft>
          <a:spcPts val="300"/>
        </a:spcAft>
        <a:buChar char="•"/>
        <a:tabLst>
          <a:tab pos="341313" algn="l"/>
          <a:tab pos="447675" algn="l"/>
          <a:tab pos="896938" algn="l"/>
          <a:tab pos="1346200" algn="l"/>
          <a:tab pos="1795463" algn="l"/>
          <a:tab pos="2244725" algn="l"/>
          <a:tab pos="2693988" algn="l"/>
          <a:tab pos="3143250" algn="l"/>
          <a:tab pos="3592513" algn="l"/>
          <a:tab pos="4041775" algn="l"/>
          <a:tab pos="4491038" algn="l"/>
          <a:tab pos="4940300" algn="l"/>
          <a:tab pos="5389563" algn="l"/>
          <a:tab pos="5838825" algn="l"/>
          <a:tab pos="6288088" algn="l"/>
          <a:tab pos="6737350" algn="l"/>
          <a:tab pos="7186613" algn="l"/>
          <a:tab pos="7635875" algn="l"/>
          <a:tab pos="8085138" algn="l"/>
          <a:tab pos="8534400" algn="l"/>
          <a:tab pos="8983663" algn="l"/>
        </a:tabLst>
        <a:defRPr lang="pt-BR" sz="2200" kern="1200">
          <a:solidFill>
            <a:srgbClr val="000000"/>
          </a:solidFill>
          <a:latin typeface="Calibri" pitchFamily="34"/>
          <a:ea typeface="Arial Unicode MS" pitchFamily="2"/>
          <a:cs typeface="Arial Unicode MS" pitchFamily="2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775" y="287338"/>
            <a:ext cx="116967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1775" y="1846263"/>
            <a:ext cx="11696700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31775" y="6446838"/>
            <a:ext cx="2341563" cy="365125"/>
          </a:xfrm>
          <a:prstGeom prst="rect">
            <a:avLst/>
          </a:prstGeom>
        </p:spPr>
        <p:txBody>
          <a:bodyPr/>
          <a:lstStyle>
            <a:lvl1pPr>
              <a:defRPr sz="1000" b="1" smtClean="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A71CA5A7-96E0-404D-B73F-681A2F50C114}" type="datetime1">
              <a:rPr lang="pt-BR"/>
              <a:pPr>
                <a:defRPr/>
              </a:pPr>
              <a:t>22/07/2016</a:t>
            </a:fld>
            <a:endParaRPr lang="pt-B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1763" y="6446838"/>
            <a:ext cx="7034212" cy="365125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pt-BR"/>
              <a:t>FORTEC - Forum Nacional de Gestores d Inovação e Transferência de Tecnologia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2027237" cy="365125"/>
          </a:xfrm>
          <a:prstGeom prst="rect">
            <a:avLst/>
          </a:prstGeom>
        </p:spPr>
        <p:txBody>
          <a:bodyPr/>
          <a:lstStyle>
            <a:lvl1pPr algn="ctr">
              <a:defRPr sz="1000" b="1" smtClean="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E3490249-FFCF-415D-9A6F-F176662A1F0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32" r:id="rId8"/>
  </p:sldLayoutIdLst>
  <p:hf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9pPr>
    </p:titleStyle>
    <p:bodyStyle>
      <a:lvl1pPr marL="90488" indent="-90488" algn="l" rtl="0" fontAlgn="base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fontAlgn="base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nit.uesc.br/portal/noticia/pl2177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1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5" Type="http://schemas.openxmlformats.org/officeDocument/2006/relationships/hyperlink" Target="mailto:gsamarante@fortec.org.br" TargetMode="External"/><Relationship Id="rId4" Type="http://schemas.openxmlformats.org/officeDocument/2006/relationships/hyperlink" Target="mailto:gsamarante@uesc.br" TargetMode="Externa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gislacao.planalto.gov.br/legisla/legislacao.nsf/Viw_Identificacao/lei%2013.243-2016?OpenDocumen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egislacao.planalto.gov.br/legisla/legislacao.nsf/Viw_Identificacao/lei%2013.243-2016?OpenDocumen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LEIS/L9250.htm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planalto.gov.br/CCIVIL_03/LEIS/L5172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comments" Target="../comments/commen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www.nature.com/news/366-days-2012-in-review-1.12042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c.org.br/article.php3?id_article=312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1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623888" y="1557338"/>
            <a:ext cx="11088687" cy="2027237"/>
          </a:xfrm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4000" b="1" dirty="0">
                <a:solidFill>
                  <a:schemeClr val="tx2"/>
                </a:solidFill>
                <a:latin typeface="Arial" panose="020B0604020202020204" pitchFamily="34" charset="0"/>
              </a:rPr>
              <a:t>O novo marco da ciência, tecnologia e inovação no Brasil: desafios e</a:t>
            </a:r>
            <a:br>
              <a:rPr lang="pt-BR" altLang="pt-BR" sz="4000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pt-BR" altLang="pt-BR" sz="4000" b="1" dirty="0">
                <a:solidFill>
                  <a:schemeClr val="tx2"/>
                </a:solidFill>
                <a:latin typeface="Arial" panose="020B0604020202020204" pitchFamily="34" charset="0"/>
              </a:rPr>
              <a:t>oportunidades para as Universidades</a:t>
            </a:r>
            <a:br>
              <a:rPr lang="pt-BR" altLang="pt-BR" sz="4000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pt-BR" altLang="pt-BR" sz="2800" b="1" dirty="0">
                <a:solidFill>
                  <a:srgbClr val="E4AD12"/>
                </a:solidFill>
                <a:latin typeface="Arial" panose="020B0604020202020204" pitchFamily="34" charset="0"/>
              </a:rPr>
              <a:t>EC 85 + Lei 13.243/2016</a:t>
            </a:r>
            <a:endParaRPr lang="pt-BR" altLang="pt-BR" sz="2800" dirty="0">
              <a:solidFill>
                <a:srgbClr val="E4AD12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1225" y="4516438"/>
            <a:ext cx="10801350" cy="1098550"/>
          </a:xfrm>
        </p:spPr>
        <p:txBody>
          <a:bodyPr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pt-BR" sz="2000" b="1" kern="0" cap="none" spc="0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Dr. Gesil Sampaio Amarante Segundo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pt-BR" sz="2000" b="1" kern="0" cap="none" spc="0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Coordenador de Transferência de Tecnologia da Universidade Estadual de Santa Cruz (UESC)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pt-BR" sz="2000" b="1" kern="0" cap="none" spc="0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Diretor Técnico do FORTEC – Fórum Nacional de Gestores de Inovação e Transferência de Tecnologia</a:t>
            </a:r>
          </a:p>
          <a:p>
            <a:pPr fontAlgn="auto">
              <a:defRPr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7891" name="Imagem 7" descr="Photo 12-11-15 15 09 30.png"/>
          <p:cNvPicPr>
            <a:picLocks noChangeAspect="1"/>
          </p:cNvPicPr>
          <p:nvPr/>
        </p:nvPicPr>
        <p:blipFill>
          <a:blip r:embed="rId2"/>
          <a:srcRect l="31250" t="21875" r="34375" b="27083"/>
          <a:stretch>
            <a:fillRect/>
          </a:stretch>
        </p:blipFill>
        <p:spPr bwMode="auto">
          <a:xfrm>
            <a:off x="11536363" y="5910263"/>
            <a:ext cx="608012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Imagem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2800" y="5881688"/>
            <a:ext cx="33782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55298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493A3FA-11FD-4ED5-8568-CB08840648C5}" type="slidenum">
              <a:rPr lang="en-US" altLang="pt-BR"/>
              <a:pPr/>
              <a:t>10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1687513"/>
            <a:ext cx="7281863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88" y="6397625"/>
            <a:ext cx="29019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275" y="1252538"/>
            <a:ext cx="7786688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67438" y="1557338"/>
            <a:ext cx="6024562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A4A4386-5AB5-43BD-A215-EE5505537EEC}" type="slidenum">
              <a:rPr lang="en-US" altLang="pt-BR"/>
              <a:pPr/>
              <a:t>100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13.243/2016- TRAMITAÇÃO</a:t>
            </a:r>
          </a:p>
        </p:txBody>
      </p:sp>
      <p:sp>
        <p:nvSpPr>
          <p:cNvPr id="23449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" name="Forma livre 4"/>
          <p:cNvSpPr/>
          <p:nvPr/>
        </p:nvSpPr>
        <p:spPr>
          <a:xfrm>
            <a:off x="428625" y="1052513"/>
            <a:ext cx="11520488" cy="48974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>
                <a:cs typeface="Arial" pitchFamily="34" charset="0"/>
              </a:rPr>
              <a:t>a) 27 de abril de 2011 – Audiência Pública na Com. Ciência e Tecnologia com ministro Aloizio Mercadante;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b) 30 de maio de 2011 – Reunião CONSECTI em Belo Horizonte;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c) 7 de junho de 2011 – Primeira reunião GT para elaborar uma proposta legislativa com a presença de 26 entidades;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d) 3 meses de intenso debate liderado pelo CONSECTI/CONFAP com várias entidades de todo o país;</a:t>
            </a:r>
            <a:endParaRPr lang="pt-BR" altLang="pt-BR" sz="2400" b="1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357EBA0-BECE-42D8-9DB8-AA9565D5267A}" type="slidenum">
              <a:rPr lang="en-US" altLang="pt-BR"/>
              <a:pPr/>
              <a:t>101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13.243/2016- TRAMITAÇÃO</a:t>
            </a:r>
          </a:p>
        </p:txBody>
      </p:sp>
      <p:sp>
        <p:nvSpPr>
          <p:cNvPr id="23654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" name="Forma livre 4"/>
          <p:cNvSpPr/>
          <p:nvPr/>
        </p:nvSpPr>
        <p:spPr>
          <a:xfrm>
            <a:off x="428625" y="1052513"/>
            <a:ext cx="11520488" cy="48974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>
                <a:cs typeface="Arial" pitchFamily="34" charset="0"/>
              </a:rPr>
              <a:t>a) 27 de abril de 2011 – Audiência Pública na Com. Ciência e Tecnologia com ministro Aloizio Mercadante;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b) 30 de maio de 2011 – Reunião CONSECTI em Belo Horizonte;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c) 7 de junho de 2011 – Primeira reunião GT para elaborar uma proposta legislativa com a presença de 26 entidades;</a:t>
            </a:r>
          </a:p>
          <a:p>
            <a:pPr algn="just">
              <a:defRPr/>
            </a:pPr>
            <a:endParaRPr lang="pt-BR" sz="2400" b="1">
              <a:cs typeface="Arial" pitchFamily="34" charset="0"/>
            </a:endParaRPr>
          </a:p>
          <a:p>
            <a:pPr algn="just">
              <a:defRPr/>
            </a:pPr>
            <a:r>
              <a:rPr lang="pt-BR" sz="2400" b="1">
                <a:cs typeface="Arial" pitchFamily="34" charset="0"/>
              </a:rPr>
              <a:t>d) 3 meses de intenso debate liderado pelo CONSECTI/CONFAP com várias entidades de todo o país;</a:t>
            </a:r>
            <a:endParaRPr lang="pt-BR" altLang="pt-BR" sz="2400" b="1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486D623-5276-41F0-A0E3-E50C9761231A}" type="slidenum">
              <a:rPr lang="en-US" altLang="pt-BR"/>
              <a:pPr/>
              <a:t>102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13.243/2016- TRAMITAÇÃO</a:t>
            </a:r>
          </a:p>
        </p:txBody>
      </p:sp>
      <p:sp>
        <p:nvSpPr>
          <p:cNvPr id="23859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" name="Forma livre 4"/>
          <p:cNvSpPr/>
          <p:nvPr/>
        </p:nvSpPr>
        <p:spPr>
          <a:xfrm>
            <a:off x="428625" y="1052513"/>
            <a:ext cx="11520488" cy="48974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>
                <a:cs typeface="Arial" pitchFamily="34" charset="0"/>
              </a:rPr>
              <a:t>e) 31 de agosto de 2011 – Apresentação do PL 2177/2011 com a autoria do dep. Bruno Araújo e outros membro da Comissão de Ciência e Tecnologia da Câmara;</a:t>
            </a:r>
          </a:p>
          <a:p>
            <a:pPr algn="just">
              <a:defRPr/>
            </a:pPr>
            <a:endParaRPr lang="pt-BR" sz="2400" b="1" dirty="0">
              <a:cs typeface="Arial" pitchFamily="34" charset="0"/>
            </a:endParaRPr>
          </a:p>
          <a:p>
            <a:pPr algn="just">
              <a:defRPr/>
            </a:pPr>
            <a:r>
              <a:rPr lang="pt-BR" sz="2400" b="1" dirty="0">
                <a:cs typeface="Arial" pitchFamily="34" charset="0"/>
              </a:rPr>
              <a:t>f) 27 de setembro de 2011 – Designação do Presidente da Câmara para constituição de Comissão Especial;</a:t>
            </a:r>
          </a:p>
          <a:p>
            <a:pPr algn="just">
              <a:defRPr/>
            </a:pPr>
            <a:endParaRPr lang="pt-BR" sz="2400" b="1" dirty="0">
              <a:cs typeface="Arial" pitchFamily="34" charset="0"/>
            </a:endParaRPr>
          </a:p>
          <a:p>
            <a:pPr algn="just">
              <a:defRPr/>
            </a:pPr>
            <a:r>
              <a:rPr lang="pt-BR" sz="2400" b="1" dirty="0">
                <a:cs typeface="Arial" pitchFamily="34" charset="0"/>
              </a:rPr>
              <a:t>g) 4 de outubro de 2011 – Apresentação do PLS 619/2011 no Senado Federal;</a:t>
            </a:r>
          </a:p>
          <a:p>
            <a:pPr algn="just">
              <a:defRPr/>
            </a:pPr>
            <a:endParaRPr lang="pt-BR" sz="2400" b="1" dirty="0">
              <a:cs typeface="Arial" pitchFamily="34" charset="0"/>
            </a:endParaRPr>
          </a:p>
          <a:p>
            <a:pPr algn="just">
              <a:defRPr/>
            </a:pPr>
            <a:endParaRPr lang="pt-BR" sz="2400" b="1" dirty="0"/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9B19F48-5912-4CD3-A54B-B1241B8BA5DD}" type="slidenum">
              <a:rPr lang="en-US" altLang="pt-BR"/>
              <a:pPr/>
              <a:t>103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13.243/2016- TRAMITAÇÃO</a:t>
            </a:r>
          </a:p>
        </p:txBody>
      </p:sp>
      <p:sp>
        <p:nvSpPr>
          <p:cNvPr id="24064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" name="Forma livre 4"/>
          <p:cNvSpPr/>
          <p:nvPr/>
        </p:nvSpPr>
        <p:spPr>
          <a:xfrm>
            <a:off x="428625" y="1052513"/>
            <a:ext cx="11520488" cy="48974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>
                <a:cs typeface="Arial" pitchFamily="34" charset="0"/>
              </a:rPr>
              <a:t>h) 9 de abril de 2013 – Instalação da Comissão Especial;</a:t>
            </a:r>
          </a:p>
          <a:p>
            <a:pPr algn="just">
              <a:defRPr/>
            </a:pPr>
            <a:endParaRPr lang="pt-BR" sz="2400" b="1" dirty="0"/>
          </a:p>
          <a:p>
            <a:pPr algn="just">
              <a:defRPr/>
            </a:pPr>
            <a:r>
              <a:rPr lang="pt-BR" sz="2400" b="1" dirty="0"/>
              <a:t>i) 23 de abril de 2014 – Aprovação na Comissão Especial;</a:t>
            </a:r>
          </a:p>
          <a:p>
            <a:pPr algn="just">
              <a:defRPr/>
            </a:pPr>
            <a:endParaRPr lang="pt-BR" sz="2400" b="1" dirty="0"/>
          </a:p>
          <a:p>
            <a:pPr algn="just">
              <a:defRPr/>
            </a:pPr>
            <a:r>
              <a:rPr lang="pt-BR" sz="2400" b="1" dirty="0"/>
              <a:t>j) 09 de julho de 2015 – Aprovação no Plenário da Câmara;</a:t>
            </a:r>
          </a:p>
          <a:p>
            <a:pPr marL="571500" indent="-571500" algn="just">
              <a:buFontTx/>
              <a:buAutoNum type="romanLcParenR"/>
              <a:defRPr/>
            </a:pPr>
            <a:endParaRPr lang="pt-BR" sz="2400" b="1" dirty="0"/>
          </a:p>
          <a:p>
            <a:pPr algn="just">
              <a:defRPr/>
            </a:pPr>
            <a:r>
              <a:rPr lang="pt-BR" sz="2400" b="1" dirty="0"/>
              <a:t>k) 10/12/2015 - Aprovado no Senado (como PLC 77/2015);</a:t>
            </a:r>
          </a:p>
          <a:p>
            <a:pPr algn="just">
              <a:defRPr/>
            </a:pPr>
            <a:endParaRPr lang="pt-BR" sz="2400" b="1" dirty="0"/>
          </a:p>
          <a:p>
            <a:pPr algn="just" eaLnBrk="0" hangingPunct="0"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pt-BR" altLang="pt-BR" sz="2400" b="1" dirty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l) Sancionado em 11/01/2016.</a:t>
            </a:r>
          </a:p>
          <a:p>
            <a:pPr algn="just">
              <a:defRPr/>
            </a:pPr>
            <a:endParaRPr lang="pt-BR" sz="2400" b="1" dirty="0">
              <a:cs typeface="Arial" pitchFamily="34" charset="0"/>
            </a:endParaRPr>
          </a:p>
          <a:p>
            <a:pPr algn="just">
              <a:defRPr/>
            </a:pPr>
            <a:endParaRPr lang="pt-BR" sz="2400" b="1" dirty="0"/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8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1313" y="1123950"/>
            <a:ext cx="8008937" cy="449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1032426" y="3284984"/>
            <a:ext cx="1925527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800" dirty="0"/>
              <a:t>11/01/2016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457200" y="593725"/>
            <a:ext cx="3200400" cy="2286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Sanção presidencial</a:t>
            </a:r>
          </a:p>
        </p:txBody>
      </p:sp>
      <p:sp>
        <p:nvSpPr>
          <p:cNvPr id="242694" name="Espaço Reservado para Texto 13"/>
          <p:cNvSpPr>
            <a:spLocks noGrp="1"/>
          </p:cNvSpPr>
          <p:nvPr>
            <p:ph type="body" sz="half" idx="2"/>
          </p:nvPr>
        </p:nvSpPr>
        <p:spPr>
          <a:xfrm>
            <a:off x="425450" y="2879725"/>
            <a:ext cx="3200400" cy="3379788"/>
          </a:xfrm>
        </p:spPr>
        <p:txBody>
          <a:bodyPr/>
          <a:lstStyle/>
          <a:p>
            <a:endParaRPr lang="pt-BR" smtClean="0"/>
          </a:p>
        </p:txBody>
      </p:sp>
      <p:sp>
        <p:nvSpPr>
          <p:cNvPr id="242695" name="Espaço Reservado para Rodapé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242696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F619E0C-605B-4A98-A273-E7214B995F8A}" type="slidenum">
              <a:rPr lang="en-US" altLang="pt-BR"/>
              <a:pPr/>
              <a:t>104</a:t>
            </a:fld>
            <a:endParaRPr lang="en-US" altLang="pt-BR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32426" y="3284984"/>
            <a:ext cx="1925527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800" dirty="0"/>
              <a:t>11/01/2016</a:t>
            </a:r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457200" y="593725"/>
            <a:ext cx="3200400" cy="2286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Sanção presidencial</a:t>
            </a:r>
          </a:p>
        </p:txBody>
      </p:sp>
      <p:sp>
        <p:nvSpPr>
          <p:cNvPr id="244741" name="Espaço Reservado para Texto 13"/>
          <p:cNvSpPr>
            <a:spLocks noGrp="1"/>
          </p:cNvSpPr>
          <p:nvPr>
            <p:ph type="body" sz="half" idx="2"/>
          </p:nvPr>
        </p:nvSpPr>
        <p:spPr>
          <a:xfrm>
            <a:off x="425450" y="2879725"/>
            <a:ext cx="3200400" cy="3379788"/>
          </a:xfrm>
        </p:spPr>
        <p:txBody>
          <a:bodyPr/>
          <a:lstStyle/>
          <a:p>
            <a:endParaRPr lang="pt-BR" smtClean="0"/>
          </a:p>
        </p:txBody>
      </p:sp>
      <p:sp>
        <p:nvSpPr>
          <p:cNvPr id="244742" name="Espaço Reservado para Rodapé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24474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094FBEB-44C2-4E94-8FD6-E880BDB11B26}" type="slidenum">
              <a:rPr lang="en-US" altLang="pt-BR"/>
              <a:pPr/>
              <a:t>105</a:t>
            </a:fld>
            <a:endParaRPr lang="en-US" altLang="pt-BR"/>
          </a:p>
        </p:txBody>
      </p:sp>
      <p:pic>
        <p:nvPicPr>
          <p:cNvPr id="2447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13" y="593725"/>
            <a:ext cx="8005762" cy="566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3A6CA3A-296B-4A2C-B326-95E025DD16C9}" type="slidenum">
              <a:rPr lang="en-US" altLang="pt-BR"/>
              <a:pPr/>
              <a:t>106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4678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pic>
        <p:nvPicPr>
          <p:cNvPr id="24678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1950" y="119063"/>
            <a:ext cx="8674100" cy="613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28D3960-968B-457A-B051-903640BE65DF}" type="slidenum">
              <a:rPr lang="en-US" altLang="pt-BR"/>
              <a:pPr/>
              <a:t>107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Problema detectado (e por enquanto resolvido)</a:t>
            </a:r>
          </a:p>
        </p:txBody>
      </p:sp>
      <p:sp>
        <p:nvSpPr>
          <p:cNvPr id="24883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644525" y="1300163"/>
            <a:ext cx="1108868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400" dirty="0">
                <a:latin typeface="+mn-lt"/>
                <a:cs typeface="Arial" pitchFamily="34" charset="0"/>
              </a:rPr>
              <a:t>Art. 8o  O § 2o do art. 1o da Lei no 8.010, de 29 de março de 1990, passa a vigorar com a seguinte redação:</a:t>
            </a:r>
          </a:p>
          <a:p>
            <a:pPr algn="just">
              <a:defRPr/>
            </a:pPr>
            <a:r>
              <a:rPr lang="pt-BR" sz="2400" dirty="0">
                <a:latin typeface="+mn-lt"/>
                <a:cs typeface="Arial" pitchFamily="34" charset="0"/>
              </a:rPr>
              <a:t>Art. 1o  ........................................................................</a:t>
            </a:r>
          </a:p>
          <a:p>
            <a:pPr algn="just">
              <a:defRPr/>
            </a:pPr>
            <a:r>
              <a:rPr lang="pt-BR" sz="2400" dirty="0">
                <a:latin typeface="+mn-lt"/>
                <a:cs typeface="Arial" pitchFamily="34" charset="0"/>
              </a:rPr>
              <a:t>...........................................................................................</a:t>
            </a:r>
          </a:p>
          <a:p>
            <a:pPr algn="just">
              <a:defRPr/>
            </a:pPr>
            <a:r>
              <a:rPr lang="pt-BR" sz="2400" dirty="0">
                <a:latin typeface="+mn-lt"/>
                <a:cs typeface="Arial" pitchFamily="34" charset="0"/>
              </a:rPr>
              <a:t>§ 2o O disposto neste artigo aplica-se somente às importações realizadas pelo Conselho Nacional de Desenvolvimento Científico e Tecnológico (CNPq), por cientistas, por pesquisadores </a:t>
            </a:r>
            <a:r>
              <a:rPr lang="pt-BR" sz="2400" dirty="0">
                <a:solidFill>
                  <a:srgbClr val="FF0000"/>
                </a:solidFill>
                <a:latin typeface="+mn-lt"/>
                <a:cs typeface="Arial" pitchFamily="34" charset="0"/>
              </a:rPr>
              <a:t>e por Instituição Científica, Tecnológica e de Inovação (ICT) </a:t>
            </a:r>
            <a:r>
              <a:rPr lang="pt-BR" sz="2400" dirty="0">
                <a:latin typeface="+mn-lt"/>
                <a:cs typeface="Arial" pitchFamily="34" charset="0"/>
              </a:rPr>
              <a:t>ativos no fomento, na coordenação ou na execução de programas de pesquisa científica e tecnológica, de inovação ou de ensino e devidamente credenciados pelo CNPq.” (NR</a:t>
            </a:r>
          </a:p>
        </p:txBody>
      </p:sp>
      <p:sp>
        <p:nvSpPr>
          <p:cNvPr id="248837" name="CaixaDeTexto 7"/>
          <p:cNvSpPr txBox="1">
            <a:spLocks noChangeArrowheads="1"/>
          </p:cNvSpPr>
          <p:nvPr/>
        </p:nvSpPr>
        <p:spPr bwMode="auto">
          <a:xfrm>
            <a:off x="5659438" y="5157788"/>
            <a:ext cx="5133975" cy="460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>
                <a:solidFill>
                  <a:srgbClr val="FF0000"/>
                </a:solidFill>
              </a:rPr>
              <a:t>e entidades privadas sem fins</a:t>
            </a:r>
            <a:r>
              <a:rPr lang="pt-BR" sz="2400"/>
              <a:t> </a:t>
            </a:r>
            <a:r>
              <a:rPr lang="pt-BR" sz="2400">
                <a:solidFill>
                  <a:srgbClr val="FF0000"/>
                </a:solidFill>
              </a:rPr>
              <a:t>lucrativos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78488" y="5711825"/>
            <a:ext cx="5264150" cy="4619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  <a:cs typeface="+mn-cs"/>
              </a:rPr>
              <a:t>Fragmento reinserido pela MP 718/2016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10450513" y="3806825"/>
            <a:ext cx="0" cy="1350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E860714-6B73-4C5C-A7D2-127EF2640D19}" type="slidenum">
              <a:rPr lang="en-US" altLang="pt-BR"/>
              <a:pPr/>
              <a:t>108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5088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Resolver as questões relativas aos vetos;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Equalizar legislação dos estados;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Regulamentar os itens não autoaplicáveis;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Definir as políticas institucionais;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Testar os mecanismos;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Corrigir o que for necessário;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Seguir a agenda de reformas legais do GT...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PRÓXIMOS PASSOS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F55E308-78B8-4958-BB95-7E70A874D3D7}" type="slidenum">
              <a:rPr lang="en-US" altLang="pt-BR"/>
              <a:pPr/>
              <a:t>109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5293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Resolver as questões relativas aos vetos;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Equalizar legislação dos estados;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Regulamentar os itens não autoaplicáveis;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Definir as políticas institucionais;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Testar os mecanismos;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Corrigir o que for necessário;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Seguir a agenda de reformas legais do GT...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PRÓXIMOS PASSOS</a:t>
            </a:r>
            <a:endParaRPr lang="pt-BR" sz="2400" dirty="0"/>
          </a:p>
        </p:txBody>
      </p:sp>
      <p:pic>
        <p:nvPicPr>
          <p:cNvPr id="252934" name="Imagem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3913" y="1370013"/>
            <a:ext cx="8189912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57346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A7C0825-26EB-44CC-840F-BFFB318829F5}" type="slidenum">
              <a:rPr lang="en-US" altLang="pt-BR"/>
              <a:pPr/>
              <a:t>11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1196975"/>
            <a:ext cx="6769100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DE31907-AA88-47A1-9408-3AC4428F9525}" type="slidenum">
              <a:rPr lang="en-US" altLang="pt-BR"/>
              <a:pPr/>
              <a:t>110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5497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Resolver as questões relativas aos vetos;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Equalizar legislação dos estados;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Regulamentar os itens não autoaplicáveis;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Definir as políticas institucionais;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Testar os mecanismos;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Corrigir o que for necessário;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Seguir a agenda de reformas legais do GT...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PRÓXIMOS PASSOS</a:t>
            </a:r>
            <a:endParaRPr lang="pt-BR" sz="2400" dirty="0"/>
          </a:p>
        </p:txBody>
      </p:sp>
      <p:pic>
        <p:nvPicPr>
          <p:cNvPr id="254982" name="Imagem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7550" y="1370013"/>
            <a:ext cx="82169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DD823BE-AB6A-4EFD-A47A-1319E468E0F4}" type="slidenum">
              <a:rPr lang="en-US" altLang="pt-BR"/>
              <a:pPr/>
              <a:t>111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5702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Resolver as questões relativas aos vetos;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sz="2400">
                <a:solidFill>
                  <a:srgbClr val="00B050"/>
                </a:solidFill>
                <a:ea typeface="MS PGothic" pitchFamily="34" charset="-128"/>
              </a:rPr>
              <a:t>Equalizar legislação dos estados;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Regulamentar os itens não autoaplicáveis;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 b="1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Definir as políticas institucionais;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Testar os mecanismos;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Corrigir o que for necessário;</a:t>
            </a:r>
          </a:p>
          <a:p>
            <a:pPr marL="514350" indent="-514350" algn="just">
              <a:lnSpc>
                <a:spcPct val="150000"/>
              </a:lnSpc>
              <a:buFontTx/>
              <a:buAutoNum type="arabicParenR"/>
            </a:pPr>
            <a:r>
              <a:rPr lang="pt-BR" altLang="pt-BR" sz="240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Seguir a agenda de reformas legais do GT...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PRÓXIMOS PASSOS</a:t>
            </a:r>
            <a:endParaRPr lang="pt-BR" sz="2400" dirty="0"/>
          </a:p>
        </p:txBody>
      </p:sp>
      <p:pic>
        <p:nvPicPr>
          <p:cNvPr id="257030" name="Imagem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5700" y="1300163"/>
            <a:ext cx="7526338" cy="497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3463925" y="1419225"/>
            <a:ext cx="8328025" cy="4603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FF0000"/>
                </a:solidFill>
              </a:rPr>
              <a:t>Modelo de Lei Estadual de Inovação coerente com a 13.343/2016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9B7E0CB-8DF7-4540-AD58-79F46E858617}" type="slidenum">
              <a:rPr lang="en-US" altLang="pt-BR"/>
              <a:pPr/>
              <a:t>112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5907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Bônus Tecnológico </a:t>
            </a:r>
            <a:r>
              <a:rPr lang="pt-BR" sz="2400" dirty="0"/>
              <a:t>(art. 2º, XIII incluído pela Lei nº 13.243/2016);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Cessão do uso de imóveis para instalação e consolidação de ambientes promotores da inovação</a:t>
            </a:r>
            <a:r>
              <a:rPr lang="pt-BR" sz="2400" dirty="0"/>
              <a:t> (art. 3º-B, § 2º, I incluído pela Lei nº 13.243/2016);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s-AR" sz="2400" b="1" dirty="0" err="1"/>
              <a:t>Participação</a:t>
            </a:r>
            <a:r>
              <a:rPr lang="es-AR" sz="2400" b="1" dirty="0"/>
              <a:t> </a:t>
            </a:r>
            <a:r>
              <a:rPr lang="es-AR" sz="2400" b="1" dirty="0" err="1"/>
              <a:t>minoritária</a:t>
            </a:r>
            <a:r>
              <a:rPr lang="es-AR" sz="2400" b="1" dirty="0"/>
              <a:t> da </a:t>
            </a:r>
            <a:r>
              <a:rPr lang="es-AR" sz="2400" b="1" dirty="0" err="1"/>
              <a:t>União</a:t>
            </a:r>
            <a:r>
              <a:rPr lang="es-AR" sz="2400" b="1" dirty="0"/>
              <a:t> e dos </a:t>
            </a:r>
            <a:r>
              <a:rPr lang="es-AR" sz="2400" b="1" dirty="0" err="1"/>
              <a:t>demais</a:t>
            </a:r>
            <a:r>
              <a:rPr lang="es-AR" sz="2400" b="1" dirty="0"/>
              <a:t> entes federativos e </a:t>
            </a:r>
            <a:r>
              <a:rPr lang="es-AR" sz="2400" b="1" dirty="0" err="1"/>
              <a:t>suas</a:t>
            </a:r>
            <a:r>
              <a:rPr lang="es-AR" sz="2400" b="1" dirty="0"/>
              <a:t> entidades autorizados, no capital social de empresas, </a:t>
            </a:r>
            <a:r>
              <a:rPr lang="es-AR" sz="2400" b="1" dirty="0" err="1"/>
              <a:t>com</a:t>
            </a:r>
            <a:r>
              <a:rPr lang="es-AR" sz="2400" b="1" dirty="0"/>
              <a:t> o propósito de desenvolver </a:t>
            </a:r>
            <a:r>
              <a:rPr lang="es-AR" sz="2400" b="1" dirty="0" err="1"/>
              <a:t>produtos</a:t>
            </a:r>
            <a:r>
              <a:rPr lang="es-AR" sz="2400" b="1" dirty="0"/>
              <a:t> </a:t>
            </a:r>
            <a:r>
              <a:rPr lang="es-AR" sz="2400" b="1" dirty="0" err="1"/>
              <a:t>ou</a:t>
            </a:r>
            <a:r>
              <a:rPr lang="es-AR" sz="2400" b="1" dirty="0"/>
              <a:t> </a:t>
            </a:r>
            <a:r>
              <a:rPr lang="es-AR" sz="2400" b="1" dirty="0" err="1"/>
              <a:t>processos</a:t>
            </a:r>
            <a:r>
              <a:rPr lang="es-AR" sz="2400" b="1" dirty="0"/>
              <a:t> </a:t>
            </a:r>
            <a:r>
              <a:rPr lang="es-AR" sz="2400" b="1" dirty="0" err="1"/>
              <a:t>inovadores</a:t>
            </a:r>
            <a:r>
              <a:rPr lang="es-AR" sz="2400" b="1" dirty="0"/>
              <a:t> </a:t>
            </a:r>
            <a:r>
              <a:rPr lang="pt-BR" sz="2400" dirty="0"/>
              <a:t>(art. 5º incluído pela Lei nº 13.243/2016);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Contratos de transferência de tecnologia e de licenciamento poderão ser firmados diretamente </a:t>
            </a:r>
            <a:r>
              <a:rPr lang="pt-BR" sz="2400" dirty="0"/>
              <a:t>(art. 6º, § 2º da Lei nº 10.973/2004);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Prazo para manifestação do órgão ou da autoridade máxima da instituição acerca da cessão dos direitos da ICT sobre a </a:t>
            </a:r>
            <a:r>
              <a:rPr lang="es-AR" sz="2400" b="1" dirty="0" err="1"/>
              <a:t>criação</a:t>
            </a:r>
            <a:r>
              <a:rPr lang="es-AR" sz="2400" dirty="0"/>
              <a:t> </a:t>
            </a:r>
            <a:r>
              <a:rPr lang="pt-BR" sz="2400" dirty="0"/>
              <a:t>(art. 11, parágrafo único da Lei nº 10.973/2004);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PARA REGULAMENTAÇÃO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11CB07B-10C1-40CB-8D65-BB17C8ACA055}" type="slidenum">
              <a:rPr lang="en-US" altLang="pt-BR"/>
              <a:pPr/>
              <a:t>113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6112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Estabelecer as prioridades da política industrial e tecnológica nacional </a:t>
            </a:r>
            <a:r>
              <a:rPr lang="pt-BR" sz="2400" dirty="0"/>
              <a:t>(art. 19, §1º da Lei nº 10.973/2004);   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Os mecanismos de fomento, apoio e gestão adequados à internacionalização das </a:t>
            </a:r>
            <a:r>
              <a:rPr lang="pt-BR" sz="2400" b="1" dirty="0" err="1"/>
              <a:t>ICTs</a:t>
            </a:r>
            <a:r>
              <a:rPr lang="pt-BR" sz="2400" b="1" dirty="0"/>
              <a:t> públicas </a:t>
            </a:r>
            <a:r>
              <a:rPr lang="pt-BR" sz="2400" dirty="0"/>
              <a:t>(art. 15, §2º, da Lei nº 13.243/2016).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Critérios e habilitação para as isenções e reduções do Imposto de Importação por empresas, na execução de projetos de pesquisa, desenvolvimento e inovação </a:t>
            </a:r>
            <a:r>
              <a:rPr lang="pt-BR" sz="2400" dirty="0"/>
              <a:t>(art. 2º, inciso I, alínea g, Lei nº 8.032/90);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Procedimento simplificado e prioritário para os processos de importação e de desembaraço aduaneiro de bens, insumos, reagentes, peças e componentes a serem utilizados em pesquisa científica e tecnológica ou em projetos de inovação </a:t>
            </a:r>
            <a:r>
              <a:rPr lang="pt-BR" sz="2400" dirty="0"/>
              <a:t>(art. 11, Lei nº 13.243/2016);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PARA REGULAMENTAÇÃO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5909C23-5DA9-4A00-A78A-44868F0333BA}" type="slidenum">
              <a:rPr lang="en-US" altLang="pt-BR"/>
              <a:pPr/>
              <a:t>114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6317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Celebração de instrumentos jurídicos e a prestação de contas de forma simplificada </a:t>
            </a:r>
            <a:r>
              <a:rPr lang="pt-BR" sz="2400" dirty="0"/>
              <a:t>(art. 9º-A, § 2º, incluído pela Lei nº 13.243/2016);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Os procedimentos de prestação de contas dos recursos repassados de forma simplificada e uniformizada (art. 27-A incluído pela Lei nº 13.243/2016);   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Procedimentos para a prestação de informações pela ICT pública ao Ministério da Ciência, Tecnologia e Inovação </a:t>
            </a:r>
            <a:r>
              <a:rPr lang="pt-BR" sz="2400" dirty="0"/>
              <a:t>(art. 17 da Lei nº 13.243/2016); 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Transposição, remanejamento ou transferência de recursos de categoria de programação orçamentária para outra </a:t>
            </a:r>
            <a:r>
              <a:rPr lang="pt-BR" sz="2400" dirty="0"/>
              <a:t>(art. 9º-A, § 4º, da Lei nº 10.973/2004 e art. 12 da Lei nº 13.243/2016);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PARA REGULAMENTAÇÃO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50C22D6-7936-4459-89B0-90037EDD0E93}" type="slidenum">
              <a:rPr lang="en-US" altLang="pt-BR"/>
              <a:pPr/>
              <a:t>115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6521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Previsão de recursos para cobertura de despesas operacionais e administrativas incorridas na execução de acordos e contratos firmados entre as ICT, as instituições de apoio, agências de fomento e as entidades nacionais de direito privado sem fins lucrativos </a:t>
            </a:r>
            <a:r>
              <a:rPr lang="pt-BR" sz="2400" dirty="0"/>
              <a:t>(art. 10 da Lei nº 10.973/2004)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Dispensa de licitação nos contratos de fornecimento de produto ou processo inovador resultante das atividades de pesquisa, desenvolvimento e inovação encomendadas pelo Poder público </a:t>
            </a:r>
            <a:r>
              <a:rPr lang="pt-BR" sz="2400" dirty="0"/>
              <a:t>(art. 20, §4º incluído pela Lei nº 13.243/2016)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Dispensa de documentos de habilitação nas contratações de produto para pesquisa e desenvolvimento </a:t>
            </a:r>
            <a:r>
              <a:rPr lang="pt-BR" sz="2400" dirty="0"/>
              <a:t>(art. 32, §7º, Lei nº 8.666/93)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Procedimentos especiais para a dispensa de contratação de obras e serviços de engenharia nas áreas de pesquisa e desenvolvimento </a:t>
            </a:r>
            <a:r>
              <a:rPr lang="pt-BR" sz="2400" dirty="0"/>
              <a:t>(art. 24, §3º, Lei nº 8.666/93).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PARA REGULAMENTAÇÃO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C3A6883-2EFA-4B72-9E53-CD8B3D57D0A5}" type="slidenum">
              <a:rPr lang="en-US" altLang="pt-BR"/>
              <a:pPr/>
              <a:t>116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6726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Previsão de recursos para cobertura de despesas operacionais e administrativas incorridas na execução de acordos e contratos firmados entre as ICT, as instituições de apoio, agências de fomento e as entidades nacionais de direito privado sem fins lucrativos </a:t>
            </a:r>
            <a:r>
              <a:rPr lang="pt-BR" sz="2400" dirty="0"/>
              <a:t>(art. 10 da Lei nº 10.973/2004)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Dispensa de licitação nos contratos de fornecimento de produto ou processo inovador resultante das atividades de pesquisa, desenvolvimento e inovação encomendadas pelo Poder público </a:t>
            </a:r>
            <a:r>
              <a:rPr lang="pt-BR" sz="2400" dirty="0"/>
              <a:t>(art. 20, §4º incluído pela Lei nº 13.243/2016)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Dispensa de documentos de habilitação nas contratações de produto para pesquisa e desenvolvimento </a:t>
            </a:r>
            <a:r>
              <a:rPr lang="pt-BR" sz="2400" dirty="0"/>
              <a:t>(art. 32, §7º, Lei nº 8.666/93)</a:t>
            </a:r>
            <a:r>
              <a:rPr lang="pt-BR" sz="2400" b="1" dirty="0"/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Procedimentos especiais para a dispensa de contratação de obras e serviços de engenharia nas áreas de pesquisa e desenvolvimento </a:t>
            </a:r>
            <a:r>
              <a:rPr lang="pt-BR" sz="2400" dirty="0"/>
              <a:t>(art. 24, §3º, Lei nº 8.666/93).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PARA REGULAMENTAÇÃO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8344A09-411D-4F5F-98F8-1AE75B0C01D4}" type="slidenum">
              <a:rPr lang="en-US" altLang="pt-BR"/>
              <a:pPr/>
              <a:t>117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6931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>
              <a:defRPr/>
            </a:pPr>
            <a:r>
              <a:rPr lang="pt-BR" sz="2400" b="1"/>
              <a:t>18 - Regulamento para contratação pelas Fundações de Apoio quando da utilização de recursos públicos </a:t>
            </a:r>
            <a:r>
              <a:rPr lang="pt-BR" sz="2400"/>
              <a:t>(art. 3º, da lei 8958/94);</a:t>
            </a:r>
            <a:br>
              <a:rPr lang="pt-BR" sz="2400"/>
            </a:br>
            <a:endParaRPr lang="pt-BR" sz="2400"/>
          </a:p>
          <a:p>
            <a:pPr>
              <a:defRPr/>
            </a:pPr>
            <a:r>
              <a:rPr lang="pt-BR" sz="2400" b="1"/>
              <a:t>19 - Disposição acerca das atividades desenvolvidas pelo pesquisador público quando do seu afastamento para prestar colaboração a outra ICT </a:t>
            </a:r>
            <a:r>
              <a:rPr lang="pt-BR" sz="2400"/>
              <a:t>(art. 14, §1º da Lei nº 10.973/2004);</a:t>
            </a:r>
            <a:br>
              <a:rPr lang="pt-BR" sz="2400"/>
            </a:br>
            <a:endParaRPr lang="pt-BR" sz="2400"/>
          </a:p>
          <a:p>
            <a:pPr>
              <a:defRPr/>
            </a:pPr>
            <a:r>
              <a:rPr lang="pt-BR" sz="2400" b="1"/>
              <a:t>20 - Requisitos para concessão ao pesquisador público de licença sem remuneração para constituir empresa com a finalidade de desenvolver atividade empresarial relativa à inovação  </a:t>
            </a:r>
            <a:r>
              <a:rPr lang="pt-BR" sz="2400"/>
              <a:t>(art. 15 da Lei nº 10.973/2004).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484188" y="188913"/>
            <a:ext cx="3200400" cy="10080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PARA ACOMPANHAR</a:t>
            </a:r>
          </a:p>
        </p:txBody>
      </p:sp>
      <p:sp>
        <p:nvSpPr>
          <p:cNvPr id="271362" name="Espaço Reservado para Rodapé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27136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644EF3-6372-48C4-A282-936AF0E01F2D}" type="slidenum">
              <a:rPr lang="en-US" altLang="pt-BR"/>
              <a:pPr/>
              <a:t>118</a:t>
            </a:fld>
            <a:endParaRPr lang="en-US" altLang="pt-BR"/>
          </a:p>
        </p:txBody>
      </p:sp>
      <p:pic>
        <p:nvPicPr>
          <p:cNvPr id="271364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5913" y="981075"/>
            <a:ext cx="8066087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5" name="Retângulo 10"/>
          <p:cNvSpPr>
            <a:spLocks noChangeArrowheads="1"/>
          </p:cNvSpPr>
          <p:nvPr/>
        </p:nvSpPr>
        <p:spPr bwMode="auto">
          <a:xfrm>
            <a:off x="5551488" y="363538"/>
            <a:ext cx="5216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altLang="pt-BR" sz="2400">
                <a:solidFill>
                  <a:schemeClr val="bg1"/>
                </a:solidFill>
                <a:latin typeface="Arial" charset="0"/>
                <a:hlinkClick r:id="rId4"/>
              </a:rPr>
              <a:t>http://nit.uesc.br/portal/noticia/pl2177</a:t>
            </a:r>
            <a:endParaRPr lang="pt-BR" sz="2400"/>
          </a:p>
        </p:txBody>
      </p:sp>
      <p:pic>
        <p:nvPicPr>
          <p:cNvPr id="271366" name="Imagem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9538" y="1398588"/>
            <a:ext cx="1382712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6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00150" y="2924175"/>
            <a:ext cx="1738313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8" name="Retângulo 15"/>
          <p:cNvSpPr>
            <a:spLocks noChangeArrowheads="1"/>
          </p:cNvSpPr>
          <p:nvPr/>
        </p:nvSpPr>
        <p:spPr bwMode="auto">
          <a:xfrm>
            <a:off x="1055688" y="4005263"/>
            <a:ext cx="1903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Tahoma" pitchFamily="34" charset="0"/>
              </a:rPr>
              <a:t>http://nit.uesc.br/</a:t>
            </a:r>
          </a:p>
        </p:txBody>
      </p:sp>
      <p:pic>
        <p:nvPicPr>
          <p:cNvPr id="271369" name="Imagem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4963" y="4460875"/>
            <a:ext cx="3535362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idx="4294967295"/>
          </p:nvPr>
        </p:nvSpPr>
        <p:spPr>
          <a:xfrm>
            <a:off x="263525" y="174625"/>
            <a:ext cx="3556000" cy="6467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sz="3600" b="1" dirty="0">
                <a:solidFill>
                  <a:srgbClr val="FFFFFF"/>
                </a:solidFill>
              </a:rPr>
              <a:t>Um excelente exemplo de ICTs gerando desenvolvimento local e nacional através da Inovação Tecnológica em uma pequena cidade do interior</a:t>
            </a:r>
            <a:br>
              <a:rPr lang="pt-BR" sz="3600" b="1" dirty="0">
                <a:solidFill>
                  <a:srgbClr val="FFFFFF"/>
                </a:solidFill>
              </a:rPr>
            </a:br>
            <a:r>
              <a:rPr lang="pt-BR" sz="3600" b="1" dirty="0">
                <a:solidFill>
                  <a:srgbClr val="FFFFFF"/>
                </a:solidFill>
              </a:rPr>
              <a:t/>
            </a:r>
            <a:br>
              <a:rPr lang="pt-BR" sz="3600" b="1" dirty="0">
                <a:solidFill>
                  <a:srgbClr val="FFFFFF"/>
                </a:solidFill>
              </a:rPr>
            </a:br>
            <a:r>
              <a:rPr lang="pt-BR" sz="3600" b="1" dirty="0">
                <a:solidFill>
                  <a:srgbClr val="FFFFFF"/>
                </a:solidFill>
              </a:rPr>
              <a:t>SANTA RITA DO SAPUCAÍ - MG</a:t>
            </a:r>
          </a:p>
        </p:txBody>
      </p:sp>
      <p:sp>
        <p:nvSpPr>
          <p:cNvPr id="286723" name="Espaço Reservado para Rodapé 6"/>
          <p:cNvSpPr txBox="1">
            <a:spLocks noGrp="1"/>
          </p:cNvSpPr>
          <p:nvPr/>
        </p:nvSpPr>
        <p:spPr bwMode="auto">
          <a:xfrm>
            <a:off x="4800600" y="6459538"/>
            <a:ext cx="464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1000" b="1">
                <a:solidFill>
                  <a:schemeClr val="tx2"/>
                </a:solidFill>
              </a:rPr>
              <a:t>FORTEC - Forum Nacional de Gestores d Inovação e Transferência de Tecnologia</a:t>
            </a:r>
          </a:p>
        </p:txBody>
      </p:sp>
      <p:sp>
        <p:nvSpPr>
          <p:cNvPr id="286724" name="Espaço Reservado para Número de Slide 2"/>
          <p:cNvSpPr txBox="1">
            <a:spLocks noGrp="1"/>
          </p:cNvSpPr>
          <p:nvPr/>
        </p:nvSpPr>
        <p:spPr bwMode="auto">
          <a:xfrm>
            <a:off x="9901238" y="6459538"/>
            <a:ext cx="13112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6761F231-5C10-4AFD-A9ED-6894B8137DDB}" type="slidenum">
              <a:rPr lang="en-US" altLang="pt-BR" sz="1000" b="1">
                <a:solidFill>
                  <a:schemeClr val="tx2"/>
                </a:solidFill>
              </a:rPr>
              <a:pPr algn="ctr"/>
              <a:t>119</a:t>
            </a:fld>
            <a:endParaRPr lang="en-US" altLang="pt-BR" sz="1000" b="1">
              <a:solidFill>
                <a:schemeClr val="tx2"/>
              </a:solidFill>
            </a:endParaRPr>
          </a:p>
        </p:txBody>
      </p:sp>
      <p:sp>
        <p:nvSpPr>
          <p:cNvPr id="286725" name="Retângulo 10"/>
          <p:cNvSpPr>
            <a:spLocks noChangeArrowheads="1"/>
          </p:cNvSpPr>
          <p:nvPr/>
        </p:nvSpPr>
        <p:spPr bwMode="auto">
          <a:xfrm>
            <a:off x="4151313" y="6042025"/>
            <a:ext cx="80406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altLang="pt-BR" sz="1600">
                <a:solidFill>
                  <a:srgbClr val="0070C0"/>
                </a:solidFill>
                <a:latin typeface="Arial" charset="0"/>
              </a:rPr>
              <a:t>http://www.em.com.br/app/noticia/tecnologia/2015/06/22/interna_tecnologia,660561/potencia-tecnologica.shtml</a:t>
            </a:r>
            <a:endParaRPr lang="pt-BR" sz="1600">
              <a:solidFill>
                <a:srgbClr val="0070C0"/>
              </a:solidFill>
            </a:endParaRPr>
          </a:p>
        </p:txBody>
      </p:sp>
      <p:pic>
        <p:nvPicPr>
          <p:cNvPr id="286726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6613" y="44450"/>
            <a:ext cx="7051675" cy="604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59394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A6DA744-E10E-4964-BD41-0194513D370C}" type="slidenum">
              <a:rPr lang="en-US" altLang="pt-BR"/>
              <a:pPr/>
              <a:t>12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pic>
        <p:nvPicPr>
          <p:cNvPr id="59396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628775"/>
            <a:ext cx="7069138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1"/>
          <p:cNvSpPr txBox="1">
            <a:spLocks/>
          </p:cNvSpPr>
          <p:nvPr/>
        </p:nvSpPr>
        <p:spPr bwMode="auto">
          <a:xfrm>
            <a:off x="-3175" y="5394325"/>
            <a:ext cx="6170613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713" tIns="35713" rIns="35713" bIns="35713"/>
          <a:lstStyle/>
          <a:p>
            <a:pPr algn="ctr"/>
            <a:r>
              <a:rPr lang="en-US" sz="1600" b="1">
                <a:solidFill>
                  <a:schemeClr val="tx2"/>
                </a:solidFill>
                <a:latin typeface="Verdana" pitchFamily="34" charset="0"/>
              </a:rPr>
              <a:t>20 mil pesquisadores com, pelo menos, </a:t>
            </a:r>
          </a:p>
          <a:p>
            <a:pPr algn="ctr"/>
            <a:r>
              <a:rPr lang="en-US" sz="1600" b="1">
                <a:solidFill>
                  <a:schemeClr val="tx2"/>
                </a:solidFill>
                <a:latin typeface="Verdana" pitchFamily="34" charset="0"/>
              </a:rPr>
              <a:t>um registro de PI no Lattes</a:t>
            </a:r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7438" y="1628775"/>
            <a:ext cx="6021387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2" descr="http://www.memoria.cnpq.br/img/noticias/img_materias/2011/022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175" y="1679575"/>
            <a:ext cx="10001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idx="4294967295"/>
          </p:nvPr>
        </p:nvSpPr>
        <p:spPr>
          <a:xfrm>
            <a:off x="263525" y="174625"/>
            <a:ext cx="3556000" cy="64674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sz="3600" b="1" dirty="0">
                <a:solidFill>
                  <a:srgbClr val="FFFFFF"/>
                </a:solidFill>
              </a:rPr>
              <a:t>Um excelente exemplo de ICTs gerando desenvolvimento local e nacional através da Inovação Tecnológica em uma pequena cidade do interior</a:t>
            </a:r>
            <a:br>
              <a:rPr lang="pt-BR" sz="3600" b="1" dirty="0">
                <a:solidFill>
                  <a:srgbClr val="FFFFFF"/>
                </a:solidFill>
              </a:rPr>
            </a:br>
            <a:r>
              <a:rPr lang="pt-BR" sz="3600" b="1" dirty="0">
                <a:solidFill>
                  <a:srgbClr val="FFFFFF"/>
                </a:solidFill>
              </a:rPr>
              <a:t/>
            </a:r>
            <a:br>
              <a:rPr lang="pt-BR" sz="3600" b="1" dirty="0">
                <a:solidFill>
                  <a:srgbClr val="FFFFFF"/>
                </a:solidFill>
              </a:rPr>
            </a:br>
            <a:r>
              <a:rPr lang="pt-BR" sz="3600" b="1" dirty="0">
                <a:solidFill>
                  <a:srgbClr val="FFFFFF"/>
                </a:solidFill>
              </a:rPr>
              <a:t>SANTA RITA DO SAPUCAÍ - MG</a:t>
            </a:r>
          </a:p>
        </p:txBody>
      </p:sp>
      <p:sp>
        <p:nvSpPr>
          <p:cNvPr id="288771" name="Espaço Reservado para Rodapé 6"/>
          <p:cNvSpPr txBox="1">
            <a:spLocks noGrp="1"/>
          </p:cNvSpPr>
          <p:nvPr/>
        </p:nvSpPr>
        <p:spPr bwMode="auto">
          <a:xfrm>
            <a:off x="4800600" y="6459538"/>
            <a:ext cx="4648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1000" b="1">
                <a:solidFill>
                  <a:schemeClr val="tx2"/>
                </a:solidFill>
              </a:rPr>
              <a:t>FORTEC - Forum Nacional de Gestores d Inovação e Transferência de Tecnologia</a:t>
            </a:r>
          </a:p>
        </p:txBody>
      </p:sp>
      <p:sp>
        <p:nvSpPr>
          <p:cNvPr id="288772" name="Espaço Reservado para Número de Slide 2"/>
          <p:cNvSpPr txBox="1">
            <a:spLocks noGrp="1"/>
          </p:cNvSpPr>
          <p:nvPr/>
        </p:nvSpPr>
        <p:spPr bwMode="auto">
          <a:xfrm>
            <a:off x="9901238" y="6459538"/>
            <a:ext cx="13112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fld id="{E866B9E5-0CDC-4D53-9BFC-937D466DE708}" type="slidenum">
              <a:rPr lang="en-US" altLang="pt-BR" sz="1000" b="1">
                <a:solidFill>
                  <a:schemeClr val="tx2"/>
                </a:solidFill>
              </a:rPr>
              <a:pPr algn="ctr"/>
              <a:t>120</a:t>
            </a:fld>
            <a:endParaRPr lang="en-US" altLang="pt-BR" sz="1000" b="1">
              <a:solidFill>
                <a:schemeClr val="tx2"/>
              </a:solidFill>
            </a:endParaRPr>
          </a:p>
        </p:txBody>
      </p:sp>
      <p:sp>
        <p:nvSpPr>
          <p:cNvPr id="288773" name="Retângulo 10"/>
          <p:cNvSpPr>
            <a:spLocks noChangeArrowheads="1"/>
          </p:cNvSpPr>
          <p:nvPr/>
        </p:nvSpPr>
        <p:spPr bwMode="auto">
          <a:xfrm>
            <a:off x="4151313" y="6042025"/>
            <a:ext cx="80406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altLang="pt-BR" sz="1600">
                <a:solidFill>
                  <a:srgbClr val="0070C0"/>
                </a:solidFill>
                <a:latin typeface="Arial" charset="0"/>
              </a:rPr>
              <a:t>http://www.em.com.br/app/noticia/tecnologia/2015/06/22/interna_tecnologia,660561/potencia-tecnologica.shtml</a:t>
            </a:r>
            <a:endParaRPr lang="pt-BR" sz="1600">
              <a:solidFill>
                <a:srgbClr val="0070C0"/>
              </a:solidFill>
            </a:endParaRPr>
          </a:p>
        </p:txBody>
      </p:sp>
      <p:pic>
        <p:nvPicPr>
          <p:cNvPr id="288774" name="Picture 2" descr="http://imgsapp.em.com.br/app/noticia_127983242361/2015/06/22/660561/20150622131455409692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2263" y="1252538"/>
            <a:ext cx="8012112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5" name="Picture 6" descr="http://www.gryphus.com.br/book%20covers/big/sinha-cover-bi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4288" y="4763"/>
            <a:ext cx="1749425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grpSp>
        <p:nvGrpSpPr>
          <p:cNvPr id="273410" name="Grupo 5"/>
          <p:cNvGrpSpPr>
            <a:grpSpLocks/>
          </p:cNvGrpSpPr>
          <p:nvPr/>
        </p:nvGrpSpPr>
        <p:grpSpPr bwMode="auto">
          <a:xfrm>
            <a:off x="1517650" y="6229350"/>
            <a:ext cx="9156700" cy="85725"/>
            <a:chOff x="-6480" y="6229440"/>
            <a:chExt cx="9156960" cy="85680"/>
          </a:xfrm>
        </p:grpSpPr>
        <p:pic>
          <p:nvPicPr>
            <p:cNvPr id="273416" name="Imagem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480" y="6229440"/>
              <a:ext cx="9156960" cy="8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Forma livre 7"/>
            <p:cNvSpPr/>
            <p:nvPr/>
          </p:nvSpPr>
          <p:spPr>
            <a:xfrm rot="10800000">
              <a:off x="-130" y="6238960"/>
              <a:ext cx="9144260" cy="6981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0" tIns="46800" rIns="90000" bIns="46800" anchor="ctr" compatLnSpc="0"/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</p:grpSp>
      <p:sp>
        <p:nvSpPr>
          <p:cNvPr id="273411" name="Espaço Reservado para Número de Slid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A268452-D0B7-4F37-B6A9-966D2452EF7E}" type="slidenum">
              <a:rPr lang="en-US" altLang="pt-BR"/>
              <a:pPr/>
              <a:t>121</a:t>
            </a:fld>
            <a:endParaRPr lang="en-US" altLang="pt-BR"/>
          </a:p>
        </p:txBody>
      </p:sp>
      <p:sp>
        <p:nvSpPr>
          <p:cNvPr id="273412" name="Espaço Reservado para Rodapé 12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pic>
        <p:nvPicPr>
          <p:cNvPr id="273413" name="Imagem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650" y="854075"/>
            <a:ext cx="9112250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/>
          <p:nvPr/>
        </p:nvSpPr>
        <p:spPr>
          <a:xfrm>
            <a:off x="0" y="5313363"/>
            <a:ext cx="12192000" cy="1016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000" dirty="0"/>
              <a:t>Barry Schwartz faz um apelo entusiasmado à "sabedoria prática" como um antídoto a uma sociedade enlouquecida com a burocracia. Ele argumenta de forma veemente que as regras muitas vezes nos falham, incentivos podem se tornar tiros que saem pela culatra, e que a sabedora prática nos ajudará a reconstruir o mundo. </a:t>
            </a:r>
          </a:p>
        </p:txBody>
      </p:sp>
      <p:sp>
        <p:nvSpPr>
          <p:cNvPr id="19" name="Título 18"/>
          <p:cNvSpPr>
            <a:spLocks noGrp="1"/>
          </p:cNvSpPr>
          <p:nvPr>
            <p:ph type="title"/>
          </p:nvPr>
        </p:nvSpPr>
        <p:spPr>
          <a:xfrm>
            <a:off x="192088" y="244475"/>
            <a:ext cx="10953750" cy="615950"/>
          </a:xfr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FF9933"/>
                </a:solidFill>
                <a:latin typeface="+mn-lt"/>
              </a:rPr>
              <a:t>Uma Sugestão para inspiração: Assista este </a:t>
            </a:r>
            <a:r>
              <a:rPr lang="pt-BR" sz="4000" b="1" dirty="0">
                <a:solidFill>
                  <a:srgbClr val="FF9933"/>
                </a:solidFill>
                <a:latin typeface="+mn-lt"/>
              </a:rPr>
              <a:t>vídeo</a:t>
            </a:r>
            <a:r>
              <a:rPr lang="pt-BR" sz="3200" b="1" dirty="0">
                <a:solidFill>
                  <a:srgbClr val="FF9933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990725" y="765175"/>
            <a:ext cx="8208963" cy="41640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>
                <a:solidFill>
                  <a:srgbClr val="FF0000"/>
                </a:solidFill>
                <a:latin typeface="Times New Roman" pitchFamily="18"/>
                <a:ea typeface="Arial Unicode MS" pitchFamily="2"/>
                <a:cs typeface="Tahoma" pitchFamily="2"/>
              </a:rPr>
              <a:t>Obrigado pela atenção!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000" b="1" dirty="0">
              <a:solidFill>
                <a:srgbClr val="FF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000" b="1" dirty="0">
                <a:solidFill>
                  <a:schemeClr val="tx2"/>
                </a:solidFill>
                <a:latin typeface="Times New Roman" pitchFamily="18"/>
                <a:ea typeface="Arial Unicode MS" pitchFamily="2"/>
                <a:cs typeface="Tahoma" pitchFamily="2"/>
              </a:rPr>
              <a:t>Dr. Gesil S. Amarante Segundo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Times New Roman" pitchFamily="18"/>
                <a:ea typeface="Arial Unicode MS" pitchFamily="2"/>
                <a:cs typeface="Tahoma" pitchFamily="2"/>
              </a:rPr>
              <a:t>NIT-UESC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Times New Roman" pitchFamily="18"/>
                <a:ea typeface="Arial Unicode MS" pitchFamily="2"/>
                <a:cs typeface="Tahoma" pitchFamily="2"/>
              </a:rPr>
              <a:t>FORTEC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000" b="1" dirty="0">
                <a:solidFill>
                  <a:srgbClr val="0070C0"/>
                </a:solidFill>
                <a:latin typeface="Times New Roman" pitchFamily="18"/>
                <a:ea typeface="Arial Unicode MS" pitchFamily="2"/>
                <a:cs typeface="Tahoma" pitchFamily="2"/>
                <a:hlinkClick r:id="rId4"/>
              </a:rPr>
              <a:t>gsamarante@uesc.br</a:t>
            </a:r>
            <a:endParaRPr lang="pt-BR" sz="3000" b="1" dirty="0">
              <a:solidFill>
                <a:srgbClr val="0070C0"/>
              </a:solidFill>
              <a:latin typeface="Times New Roman" pitchFamily="18"/>
              <a:ea typeface="Arial Unicode MS" pitchFamily="2"/>
              <a:cs typeface="Tahoma" pitchFamily="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000" b="1" dirty="0">
                <a:solidFill>
                  <a:srgbClr val="0070C0"/>
                </a:solidFill>
                <a:latin typeface="Times New Roman" pitchFamily="18"/>
                <a:ea typeface="Arial Unicode MS" pitchFamily="2"/>
                <a:cs typeface="Tahoma" pitchFamily="2"/>
                <a:hlinkClick r:id="rId5"/>
              </a:rPr>
              <a:t>gsamarante@fortec.org.br</a:t>
            </a:r>
            <a:endParaRPr lang="pt-BR" sz="3000" b="1" dirty="0">
              <a:solidFill>
                <a:srgbClr val="0070C0"/>
              </a:solidFill>
              <a:latin typeface="Times New Roman" pitchFamily="18"/>
              <a:ea typeface="Arial Unicode MS" pitchFamily="2"/>
              <a:cs typeface="Tahoma" pitchFamily="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000" b="1" dirty="0">
              <a:solidFill>
                <a:srgbClr val="0070C0"/>
              </a:solidFill>
              <a:latin typeface="Times New Roman" pitchFamily="18"/>
              <a:ea typeface="Arial Unicode MS" pitchFamily="2"/>
              <a:cs typeface="Tahoma" pitchFamily="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3000" b="1" dirty="0">
              <a:solidFill>
                <a:schemeClr val="accent3">
                  <a:lumMod val="75000"/>
                </a:schemeClr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7266" name="Imagem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6888" y="4305300"/>
            <a:ext cx="1382712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264" name="Object 96"/>
          <p:cNvGraphicFramePr>
            <a:graphicFrameLocks noChangeAspect="1"/>
          </p:cNvGraphicFramePr>
          <p:nvPr/>
        </p:nvGraphicFramePr>
        <p:xfrm>
          <a:off x="7026275" y="4260850"/>
          <a:ext cx="1098550" cy="1223963"/>
        </p:xfrm>
        <a:graphic>
          <a:graphicData uri="http://schemas.openxmlformats.org/presentationml/2006/ole">
            <p:oleObj spid="_x0000_s7264" r:id="rId7" imgW="1752381" imgH="2133898" progId="">
              <p:embed/>
            </p:oleObj>
          </a:graphicData>
        </a:graphic>
      </p:graphicFrame>
      <p:pic>
        <p:nvPicPr>
          <p:cNvPr id="7267" name="Imagem 7" descr="Photo 12-11-15 15 09 30.png"/>
          <p:cNvPicPr>
            <a:picLocks noChangeAspect="1"/>
          </p:cNvPicPr>
          <p:nvPr/>
        </p:nvPicPr>
        <p:blipFill>
          <a:blip r:embed="rId8"/>
          <a:srcRect l="31250" t="21875" r="34375" b="27083"/>
          <a:stretch>
            <a:fillRect/>
          </a:stretch>
        </p:blipFill>
        <p:spPr bwMode="auto">
          <a:xfrm>
            <a:off x="3535363" y="4260850"/>
            <a:ext cx="1016000" cy="150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68" name="Retângulo 2"/>
          <p:cNvSpPr>
            <a:spLocks noChangeArrowheads="1"/>
          </p:cNvSpPr>
          <p:nvPr/>
        </p:nvSpPr>
        <p:spPr bwMode="auto">
          <a:xfrm>
            <a:off x="6024563" y="5580063"/>
            <a:ext cx="31019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b="1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Tahoma" pitchFamily="34" charset="0"/>
              </a:rPr>
              <a:t>Univ. Estadual de Santa Cruz</a:t>
            </a:r>
          </a:p>
          <a:p>
            <a:pPr algn="ctr"/>
            <a:r>
              <a:rPr lang="pt-BR" b="1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Tahoma" pitchFamily="34" charset="0"/>
              </a:rPr>
              <a:t>http://www.uesc.br/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8600" y="5607050"/>
            <a:ext cx="21209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3">
                    <a:lumMod val="75000"/>
                  </a:schemeClr>
                </a:solidFill>
                <a:latin typeface="Times New Roman" pitchFamily="18"/>
                <a:ea typeface="Arial Unicode MS" pitchFamily="2"/>
                <a:cs typeface="Tahoma" pitchFamily="2"/>
              </a:rPr>
              <a:t>http://fortec.org.br/</a:t>
            </a:r>
          </a:p>
        </p:txBody>
      </p:sp>
      <p:sp>
        <p:nvSpPr>
          <p:cNvPr id="7270" name="Retângulo 6"/>
          <p:cNvSpPr>
            <a:spLocks noChangeArrowheads="1"/>
          </p:cNvSpPr>
          <p:nvPr/>
        </p:nvSpPr>
        <p:spPr bwMode="auto">
          <a:xfrm>
            <a:off x="3148013" y="5662613"/>
            <a:ext cx="19875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solidFill>
                  <a:schemeClr val="accent1"/>
                </a:solidFill>
              </a:rPr>
              <a:t>http://profnit.org/</a:t>
            </a:r>
          </a:p>
        </p:txBody>
      </p:sp>
      <p:pic>
        <p:nvPicPr>
          <p:cNvPr id="7271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06013" y="4367213"/>
            <a:ext cx="1738312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2" name="Retângulo 12"/>
          <p:cNvSpPr>
            <a:spLocks noChangeArrowheads="1"/>
          </p:cNvSpPr>
          <p:nvPr/>
        </p:nvSpPr>
        <p:spPr bwMode="auto">
          <a:xfrm>
            <a:off x="9936163" y="5580063"/>
            <a:ext cx="1903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b="1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Tahoma" pitchFamily="34" charset="0"/>
              </a:rPr>
              <a:t>http://nit.uesc.br/</a:t>
            </a:r>
          </a:p>
        </p:txBody>
      </p:sp>
      <p:sp>
        <p:nvSpPr>
          <p:cNvPr id="7273" name="Espaço Reservado para Rodapé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274" name="Espaço Reservado para Número de Slide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13436B5-2582-4191-B59A-CE8EAEDF6004}" type="slidenum">
              <a:rPr lang="en-US" altLang="pt-BR"/>
              <a:pPr/>
              <a:t>122</a:t>
            </a:fld>
            <a:endParaRPr lang="en-US" altLang="pt-BR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1292225"/>
            <a:ext cx="7843837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6144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E3B45CB-B175-44AE-8168-20FED752A5AB}" type="slidenum">
              <a:rPr lang="pt-BR"/>
              <a:pPr/>
              <a:t>13</a:t>
            </a:fld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/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sp>
        <p:nvSpPr>
          <p:cNvPr id="63491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63492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2C893A4-E059-4767-A042-DA76EE40511E}" type="slidenum">
              <a:rPr lang="pt-BR"/>
              <a:pPr/>
              <a:t>14</a:t>
            </a:fld>
            <a:endParaRPr lang="pt-BR"/>
          </a:p>
        </p:txBody>
      </p:sp>
      <p:sp>
        <p:nvSpPr>
          <p:cNvPr id="7" name="Retângulo 1"/>
          <p:cNvSpPr>
            <a:spLocks noChangeArrowheads="1"/>
          </p:cNvSpPr>
          <p:nvPr/>
        </p:nvSpPr>
        <p:spPr bwMode="auto">
          <a:xfrm>
            <a:off x="623888" y="1389063"/>
            <a:ext cx="10456862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1323" dirty="0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2646" b="1" dirty="0">
                <a:solidFill>
                  <a:schemeClr val="tx1"/>
                </a:solidFill>
              </a:rPr>
              <a:t>Em 2012: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2646" dirty="0">
              <a:solidFill>
                <a:schemeClr val="tx1"/>
              </a:solidFill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646" dirty="0"/>
              <a:t>•</a:t>
            </a:r>
            <a:r>
              <a:rPr lang="pt-BR" altLang="pt-BR" sz="2646" b="1" dirty="0">
                <a:latin typeface="Calibri" panose="020F0502020204030204" pitchFamily="34" charset="0"/>
              </a:rPr>
              <a:t>876 mil pessoas concluíram um Curso Presencial de </a:t>
            </a:r>
            <a:r>
              <a:rPr lang="pt-BR" altLang="pt-BR" sz="2646" b="1" dirty="0" err="1">
                <a:latin typeface="Calibri" panose="020F0502020204030204" pitchFamily="34" charset="0"/>
              </a:rPr>
              <a:t>Ed.Superior</a:t>
            </a:r>
            <a:r>
              <a:rPr lang="pt-BR" altLang="pt-BR" sz="2646" b="1" dirty="0">
                <a:latin typeface="Calibri" panose="020F0502020204030204" pitchFamily="34" charset="0"/>
              </a:rPr>
              <a:t> </a:t>
            </a:r>
            <a:endParaRPr lang="pt-BR" altLang="pt-BR" sz="2646" dirty="0">
              <a:latin typeface="Calibri" panose="020F0502020204030204" pitchFamily="34" charset="0"/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646" dirty="0"/>
              <a:t>•</a:t>
            </a:r>
            <a:r>
              <a:rPr lang="pt-BR" altLang="pt-BR" sz="2646" b="1" dirty="0">
                <a:latin typeface="Calibri" panose="020F0502020204030204" pitchFamily="34" charset="0"/>
              </a:rPr>
              <a:t>424 mil (quase 50%) em Administração, Direito e Educação 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endParaRPr lang="pt-BR" altLang="pt-BR" sz="2646" b="1" dirty="0">
              <a:latin typeface="Calibri" panose="020F0502020204030204" pitchFamily="34" charset="0"/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646" b="1" dirty="0">
                <a:latin typeface="Calibri" panose="020F0502020204030204" pitchFamily="34" charset="0"/>
              </a:rPr>
              <a:t>Rede Pública: Para cada Eng. Mecânico, </a:t>
            </a:r>
            <a:r>
              <a:rPr lang="pt-BR" altLang="pt-BR" sz="2646" b="1" dirty="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r>
              <a:rPr lang="pt-BR" altLang="pt-BR" sz="2646" b="1" dirty="0">
                <a:latin typeface="Calibri" panose="020F0502020204030204" pitchFamily="34" charset="0"/>
              </a:rPr>
              <a:t> Bach. Administração Rede Privada: Para cada Eng. Mecânico, </a:t>
            </a:r>
            <a:r>
              <a:rPr lang="pt-BR" altLang="pt-BR" sz="2646" b="1" dirty="0">
                <a:solidFill>
                  <a:srgbClr val="FF0000"/>
                </a:solidFill>
                <a:latin typeface="Calibri" panose="020F0502020204030204" pitchFamily="34" charset="0"/>
              </a:rPr>
              <a:t>44</a:t>
            </a:r>
            <a:r>
              <a:rPr lang="pt-BR" altLang="pt-BR" sz="2646" b="1" dirty="0">
                <a:latin typeface="Calibri" panose="020F0502020204030204" pitchFamily="34" charset="0"/>
              </a:rPr>
              <a:t> Bach. Administração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endParaRPr lang="pt-BR" altLang="pt-BR" sz="2646" b="1" dirty="0">
              <a:latin typeface="Calibri" panose="020F0502020204030204" pitchFamily="34" charset="0"/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646" b="1" dirty="0">
                <a:latin typeface="Calibri" panose="020F0502020204030204" pitchFamily="34" charset="0"/>
              </a:rPr>
              <a:t>Rede Pública: Para cada Bach. Física, </a:t>
            </a:r>
            <a:r>
              <a:rPr lang="pt-BR" altLang="pt-BR" sz="2646" b="1" dirty="0">
                <a:solidFill>
                  <a:srgbClr val="FF0000"/>
                </a:solidFill>
                <a:latin typeface="Calibri" panose="020F0502020204030204" pitchFamily="34" charset="0"/>
              </a:rPr>
              <a:t>29</a:t>
            </a:r>
            <a:r>
              <a:rPr lang="pt-BR" altLang="pt-BR" sz="2646" b="1" dirty="0">
                <a:latin typeface="Calibri" panose="020F0502020204030204" pitchFamily="34" charset="0"/>
              </a:rPr>
              <a:t> Bach. Direito 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646" b="1" dirty="0">
                <a:latin typeface="Calibri" panose="020F0502020204030204" pitchFamily="34" charset="0"/>
              </a:rPr>
              <a:t>Rede Privada: Para cada Bach. Física, </a:t>
            </a:r>
            <a:r>
              <a:rPr lang="pt-BR" altLang="pt-BR" sz="2646" b="1" dirty="0">
                <a:solidFill>
                  <a:srgbClr val="FF0000"/>
                </a:solidFill>
                <a:latin typeface="Calibri" panose="020F0502020204030204" pitchFamily="34" charset="0"/>
              </a:rPr>
              <a:t>1848</a:t>
            </a:r>
            <a:r>
              <a:rPr lang="pt-BR" altLang="pt-BR" sz="2646" b="1" dirty="0">
                <a:latin typeface="Calibri" panose="020F0502020204030204" pitchFamily="34" charset="0"/>
              </a:rPr>
              <a:t> Bach. Direito 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endParaRPr lang="pt-BR" altLang="pt-BR" sz="2646" b="1" dirty="0">
              <a:latin typeface="Calibri" panose="020F0502020204030204" pitchFamily="34" charset="0"/>
            </a:endParaRP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1213" b="1" dirty="0">
                <a:latin typeface="Calibri" panose="020F0502020204030204" pitchFamily="34" charset="0"/>
              </a:rPr>
              <a:t>Fonte: INEP - http://portal.inep.gov.br/superior-censosuperior-sinopse </a:t>
            </a:r>
            <a:endParaRPr lang="pt-BR" altLang="pt-BR" sz="1213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Bay-Dole</a:t>
            </a:r>
            <a:r>
              <a:rPr lang="pt-BR" alt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altLang="pt-BR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Act</a:t>
            </a:r>
            <a:r>
              <a:rPr lang="pt-BR" alt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(1985) e as universidades americanas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23888" y="1350963"/>
            <a:ext cx="10944225" cy="45243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760413" indent="-92075">
              <a:defRPr/>
            </a:pPr>
            <a:r>
              <a:rPr lang="pt-BR" b="1" u="sng" dirty="0">
                <a:latin typeface="Verdana" pitchFamily="34" charset="0"/>
              </a:rPr>
              <a:t>Antes</a:t>
            </a:r>
          </a:p>
          <a:p>
            <a:pPr marL="760413" indent="-92075">
              <a:buFontTx/>
              <a:buChar char="•"/>
              <a:defRPr/>
            </a:pPr>
            <a:r>
              <a:rPr lang="pt-BR" dirty="0">
                <a:latin typeface="Verdana" pitchFamily="34" charset="0"/>
              </a:rPr>
              <a:t> Centralização federal da política tecnológica</a:t>
            </a:r>
          </a:p>
          <a:p>
            <a:pPr marL="760413" indent="-92075">
              <a:buFontTx/>
              <a:buChar char="•"/>
              <a:defRPr/>
            </a:pPr>
            <a:r>
              <a:rPr lang="pt-BR" dirty="0">
                <a:latin typeface="Verdana" pitchFamily="34" charset="0"/>
              </a:rPr>
              <a:t>	sem incentivo para as universidades comercializarem</a:t>
            </a:r>
          </a:p>
          <a:p>
            <a:pPr marL="760413" indent="-92075">
              <a:buFontTx/>
              <a:buChar char="•"/>
              <a:defRPr/>
            </a:pPr>
            <a:r>
              <a:rPr lang="pt-BR" dirty="0">
                <a:latin typeface="Verdana" pitchFamily="34" charset="0"/>
              </a:rPr>
              <a:t>	35 diferentes políticas federais de patenteamento</a:t>
            </a:r>
          </a:p>
          <a:p>
            <a:pPr marL="760413" indent="-92075">
              <a:buFontTx/>
              <a:buChar char="•"/>
              <a:defRPr/>
            </a:pPr>
            <a:r>
              <a:rPr lang="pt-BR" dirty="0">
                <a:latin typeface="Verdana" pitchFamily="34" charset="0"/>
              </a:rPr>
              <a:t>	menos de 5% das 28 mil patentes foram licenciadas </a:t>
            </a:r>
          </a:p>
          <a:p>
            <a:pPr marL="760413" indent="-92075">
              <a:buFontTx/>
              <a:buChar char="•"/>
              <a:defRPr/>
            </a:pPr>
            <a:endParaRPr lang="pt-BR" dirty="0">
              <a:latin typeface="Verdana" pitchFamily="34" charset="0"/>
            </a:endParaRPr>
          </a:p>
          <a:p>
            <a:pPr marL="760413" indent="-92075">
              <a:defRPr/>
            </a:pPr>
            <a:r>
              <a:rPr lang="pt-BR" b="1" u="sng" dirty="0">
                <a:latin typeface="Verdana" pitchFamily="34" charset="0"/>
              </a:rPr>
              <a:t>De 1980 a 2005</a:t>
            </a:r>
            <a:endParaRPr lang="pt-BR" b="1" dirty="0">
              <a:latin typeface="Verdana" pitchFamily="34" charset="0"/>
            </a:endParaRP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criaram mais de 5 mil empresas que desenvolveram P&amp;D em seus </a:t>
            </a:r>
            <a:r>
              <a:rPr lang="pt-BR" dirty="0" err="1">
                <a:latin typeface="Verdana" pitchFamily="34" charset="0"/>
              </a:rPr>
              <a:t>labs</a:t>
            </a:r>
            <a:endParaRPr lang="pt-BR" dirty="0">
              <a:latin typeface="Verdana" pitchFamily="34" charset="0"/>
            </a:endParaRP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desenvolveram 3641 produtos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153 novas drogas e vacinas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mais de 250 mil novos empregos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contribuíram com U$ 40 bi anualmente para a economia dos EUA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ganharam U$ 2 bi em licenciamento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usaram U$ 40 bi em pesquisas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</a:rPr>
              <a:t>	asseguraram desenvolvimento de tecnologia nacional</a:t>
            </a:r>
          </a:p>
          <a:p>
            <a:pPr marL="760413" indent="-92075">
              <a:buFont typeface="Arial" pitchFamily="34" charset="0"/>
              <a:buChar char="•"/>
              <a:defRPr/>
            </a:pPr>
            <a:endParaRPr lang="pt-BR" dirty="0">
              <a:latin typeface="Verdana" pitchFamily="34" charset="0"/>
            </a:endParaRPr>
          </a:p>
        </p:txBody>
      </p:sp>
      <p:sp>
        <p:nvSpPr>
          <p:cNvPr id="65540" name="CaixaDeTexto 6"/>
          <p:cNvSpPr txBox="1">
            <a:spLocks noChangeArrowheads="1"/>
          </p:cNvSpPr>
          <p:nvPr/>
        </p:nvSpPr>
        <p:spPr bwMode="auto">
          <a:xfrm>
            <a:off x="1809750" y="6007100"/>
            <a:ext cx="8572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400">
                <a:latin typeface="Times New Roman" pitchFamily="18" charset="0"/>
                <a:cs typeface="Times New Roman" pitchFamily="18" charset="0"/>
              </a:rPr>
              <a:t>Adaptado da Palestra de Rafael Andrade no 9º FORTEC 2015, 21 de maio de 2015, Curitiba, PR. Brasil</a:t>
            </a:r>
          </a:p>
        </p:txBody>
      </p:sp>
      <p:sp>
        <p:nvSpPr>
          <p:cNvPr id="65541" name="Espaço Reservado para Rodapé 2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65542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C738BD8-F84A-4D0F-97D5-6A8894DA75CB}" type="slidenum">
              <a:rPr lang="pt-BR"/>
              <a:pPr/>
              <a:t>15</a:t>
            </a:fld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6758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6758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84BB70A-8A3F-44FF-86BE-B24CC2E512F3}" type="slidenum">
              <a:rPr lang="pt-BR"/>
              <a:pPr/>
              <a:t>16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63550" y="1168400"/>
            <a:ext cx="11449050" cy="4954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79963" tIns="179963" rIns="179963" bIns="179963">
            <a:normAutofit/>
          </a:bodyPr>
          <a:lstStyle>
            <a:lvl1pPr defTabSz="1004888"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defTabSz="10048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defTabSz="10048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defTabSz="10048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defTabSz="10048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Lei de Informática...</a:t>
            </a:r>
          </a:p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Lei Federal de Inovação (2004);</a:t>
            </a:r>
          </a:p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Leis estaduais de inovação (2005...);</a:t>
            </a:r>
          </a:p>
          <a:p>
            <a:pPr algn="r"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     – São Paulo, Minas Gerais, Rio de Janeiro, Amazonas, Pernambuco, Bahia, Ceará, Amazonas, Sergipe, Mato Grosso, Paraná, Santa Catarina,...</a:t>
            </a:r>
          </a:p>
          <a:p>
            <a:pPr algn="r"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Cap. 3º da Lei do Bem (2005);</a:t>
            </a:r>
          </a:p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Política de Desenvolvimento Produtivo (PDP - 2008);</a:t>
            </a:r>
          </a:p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6963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6963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F743D97-21D9-4ED0-9185-B53260B63E11}" type="slidenum">
              <a:rPr lang="pt-BR"/>
              <a:pPr/>
              <a:t>17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85813" y="1052513"/>
            <a:ext cx="10806112" cy="4956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79963" tIns="179963" rIns="179963" bIns="179963">
            <a:normAutofit/>
          </a:bodyPr>
          <a:lstStyle>
            <a:lvl1pPr defTabSz="1004888"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defTabSz="100488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defTabSz="10048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defTabSz="10048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defTabSz="100488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10048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73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2400" b="1" dirty="0">
                <a:solidFill>
                  <a:schemeClr val="bg1"/>
                </a:solidFill>
                <a:latin typeface="+mn-lt"/>
              </a:rPr>
              <a:t>Lei de Inovação (12/2004):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 Art. 2º, IV , “Inovação: Introdução de novidade ou aperfeiçoamento no ambiente produtivo ou social que resulte em novos produtos, processos ou serviços.”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73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2400" b="1" dirty="0">
                <a:solidFill>
                  <a:schemeClr val="bg1"/>
                </a:solidFill>
                <a:latin typeface="+mn-lt"/>
              </a:rPr>
              <a:t>Lei do Bem (11/2005):</a:t>
            </a:r>
          </a:p>
          <a:p>
            <a:pPr lvl="1">
              <a:spcBef>
                <a:spcPct val="0"/>
              </a:spcBef>
              <a:buFontTx/>
              <a:buNone/>
              <a:defRPr/>
            </a:pPr>
            <a:r>
              <a:rPr lang="pt-BR" altLang="pt-BR" sz="2400" dirty="0">
                <a:solidFill>
                  <a:schemeClr val="bg1"/>
                </a:solidFill>
                <a:latin typeface="+mn-lt"/>
              </a:rPr>
              <a:t> Art. 17º, § 1º, “Considera-se inovação tecnológica a concepção de novo produto ou processo de fabricação, bem como a agregação de novas funcionalidades ou características ao produto ou processo que implique melhorias incrementais e efetivo ganho de qualidade ou produtividade, resultando maior competitividade no mercado”</a:t>
            </a:r>
          </a:p>
          <a:p>
            <a:pPr>
              <a:lnSpc>
                <a:spcPct val="73000"/>
              </a:lnSpc>
              <a:defRPr/>
            </a:pPr>
            <a:endParaRPr lang="pt-BR" altLang="pt-BR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7168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168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332CBD9-5E46-4680-883B-D6D6CCFF80C9}" type="slidenum">
              <a:rPr lang="pt-BR"/>
              <a:pPr/>
              <a:t>18</a:t>
            </a:fld>
            <a:endParaRPr lang="pt-BR"/>
          </a:p>
        </p:txBody>
      </p:sp>
      <p:pic>
        <p:nvPicPr>
          <p:cNvPr id="71684" name="Picture 2" descr="http://www.certi.org.br/img/interface_ni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6100" y="855663"/>
            <a:ext cx="5818188" cy="54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14A4A23-63D2-4560-8165-1C3B20FBAE04}" type="slidenum">
              <a:rPr lang="pt-BR"/>
              <a:pPr/>
              <a:t>19</a:t>
            </a:fld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Sistemas Locais de Inovação</a:t>
            </a:r>
          </a:p>
        </p:txBody>
      </p:sp>
      <p:sp>
        <p:nvSpPr>
          <p:cNvPr id="73731" name="Espaço Reservado para Conteúdo 3"/>
          <p:cNvSpPr>
            <a:spLocks noGrp="1"/>
          </p:cNvSpPr>
          <p:nvPr>
            <p:ph idx="1"/>
          </p:nvPr>
        </p:nvSpPr>
        <p:spPr>
          <a:xfrm>
            <a:off x="201613" y="1093788"/>
            <a:ext cx="3686175" cy="5060950"/>
          </a:xfrm>
        </p:spPr>
        <p:txBody>
          <a:bodyPr/>
          <a:lstStyle/>
          <a:p>
            <a:r>
              <a:rPr lang="pt-BR" sz="3200" smtClean="0"/>
              <a:t>O NIT como um foco de ligação da ICT e de seu aparato de apoio à inovação com a sociedade civil, que demanda soluções e com o governo que elabora e implementa políticas públicas de apoio e fomento. </a:t>
            </a:r>
            <a:r>
              <a:rPr lang="pt-BR" smtClean="0"/>
              <a:t> </a:t>
            </a:r>
          </a:p>
        </p:txBody>
      </p:sp>
      <p:sp>
        <p:nvSpPr>
          <p:cNvPr id="73732" name="Espaço Reservado para Data 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/>
              <a:t>11/05/2016</a:t>
            </a:r>
          </a:p>
        </p:txBody>
      </p:sp>
      <p:sp>
        <p:nvSpPr>
          <p:cNvPr id="73733" name="Espaço Reservado para Rodapé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ASSOCIAÇÃO FORUM NACIONAL DE GESTORES DE INOVAÇÃO E TRANFERÊNCIA DE TECNOLOGIA</a:t>
            </a:r>
          </a:p>
        </p:txBody>
      </p:sp>
      <p:sp>
        <p:nvSpPr>
          <p:cNvPr id="73734" name="AutoShape 49"/>
          <p:cNvSpPr>
            <a:spLocks noChangeArrowheads="1"/>
          </p:cNvSpPr>
          <p:nvPr/>
        </p:nvSpPr>
        <p:spPr bwMode="auto">
          <a:xfrm>
            <a:off x="6789738" y="2041525"/>
            <a:ext cx="2735262" cy="25209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341" y="10800"/>
                </a:moveTo>
                <a:cubicBezTo>
                  <a:pt x="1341" y="16024"/>
                  <a:pt x="5576" y="20259"/>
                  <a:pt x="10800" y="20259"/>
                </a:cubicBezTo>
                <a:cubicBezTo>
                  <a:pt x="16024" y="20259"/>
                  <a:pt x="20259" y="16024"/>
                  <a:pt x="20259" y="10800"/>
                </a:cubicBezTo>
                <a:cubicBezTo>
                  <a:pt x="20259" y="5576"/>
                  <a:pt x="16024" y="1341"/>
                  <a:pt x="10800" y="1341"/>
                </a:cubicBezTo>
                <a:cubicBezTo>
                  <a:pt x="5576" y="1341"/>
                  <a:pt x="1341" y="5576"/>
                  <a:pt x="1341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35" name="AutoShape 38"/>
          <p:cNvSpPr>
            <a:spLocks noChangeArrowheads="1"/>
          </p:cNvSpPr>
          <p:nvPr/>
        </p:nvSpPr>
        <p:spPr bwMode="auto">
          <a:xfrm>
            <a:off x="4918075" y="674688"/>
            <a:ext cx="6337300" cy="50403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96" y="10800"/>
                </a:moveTo>
                <a:cubicBezTo>
                  <a:pt x="1196" y="16104"/>
                  <a:pt x="5496" y="20404"/>
                  <a:pt x="10800" y="20404"/>
                </a:cubicBezTo>
                <a:cubicBezTo>
                  <a:pt x="16104" y="20404"/>
                  <a:pt x="20404" y="16104"/>
                  <a:pt x="20404" y="10800"/>
                </a:cubicBezTo>
                <a:cubicBezTo>
                  <a:pt x="20404" y="5496"/>
                  <a:pt x="16104" y="1196"/>
                  <a:pt x="10800" y="1196"/>
                </a:cubicBezTo>
                <a:cubicBezTo>
                  <a:pt x="5496" y="1196"/>
                  <a:pt x="1196" y="5496"/>
                  <a:pt x="1196" y="10800"/>
                </a:cubicBezTo>
                <a:close/>
              </a:path>
            </a:pathLst>
          </a:cu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73736" name="Group 4"/>
          <p:cNvGrpSpPr>
            <a:grpSpLocks/>
          </p:cNvGrpSpPr>
          <p:nvPr/>
        </p:nvGrpSpPr>
        <p:grpSpPr bwMode="auto">
          <a:xfrm>
            <a:off x="6142038" y="1827213"/>
            <a:ext cx="4103687" cy="2952750"/>
            <a:chOff x="975" y="981"/>
            <a:chExt cx="4218" cy="2857"/>
          </a:xfrm>
        </p:grpSpPr>
        <p:sp>
          <p:nvSpPr>
            <p:cNvPr id="73750" name="AutoShape 5"/>
            <p:cNvSpPr>
              <a:spLocks noChangeArrowheads="1"/>
            </p:cNvSpPr>
            <p:nvPr/>
          </p:nvSpPr>
          <p:spPr bwMode="auto">
            <a:xfrm>
              <a:off x="2426" y="3339"/>
              <a:ext cx="1225" cy="499"/>
            </a:xfrm>
            <a:prstGeom prst="roundRect">
              <a:avLst>
                <a:gd name="adj" fmla="val 1666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 altLang="pt-BR" sz="1400">
                  <a:solidFill>
                    <a:schemeClr val="bg2"/>
                  </a:solidFill>
                  <a:latin typeface="Arial" charset="0"/>
                </a:rPr>
                <a:t>GRUPOS DE </a:t>
              </a:r>
            </a:p>
            <a:p>
              <a:pPr algn="ctr"/>
              <a:r>
                <a:rPr lang="pt-BR" altLang="pt-BR" sz="1400">
                  <a:solidFill>
                    <a:schemeClr val="bg2"/>
                  </a:solidFill>
                  <a:latin typeface="Arial" charset="0"/>
                </a:rPr>
                <a:t>PESQUISA</a:t>
              </a:r>
            </a:p>
          </p:txBody>
        </p:sp>
        <p:grpSp>
          <p:nvGrpSpPr>
            <p:cNvPr id="73751" name="Group 6"/>
            <p:cNvGrpSpPr>
              <a:grpSpLocks/>
            </p:cNvGrpSpPr>
            <p:nvPr/>
          </p:nvGrpSpPr>
          <p:grpSpPr bwMode="auto">
            <a:xfrm>
              <a:off x="975" y="981"/>
              <a:ext cx="4218" cy="2268"/>
              <a:chOff x="1020" y="981"/>
              <a:chExt cx="4218" cy="2268"/>
            </a:xfrm>
          </p:grpSpPr>
          <p:sp>
            <p:nvSpPr>
              <p:cNvPr id="73752" name="Oval 7"/>
              <p:cNvSpPr>
                <a:spLocks noChangeArrowheads="1"/>
              </p:cNvSpPr>
              <p:nvPr/>
            </p:nvSpPr>
            <p:spPr bwMode="auto">
              <a:xfrm>
                <a:off x="2517" y="1979"/>
                <a:ext cx="1134" cy="862"/>
              </a:xfrm>
              <a:prstGeom prst="ellipse">
                <a:avLst/>
              </a:prstGeom>
              <a:gradFill rotWithShape="1">
                <a:gsLst>
                  <a:gs pos="0">
                    <a:srgbClr val="005E76"/>
                  </a:gs>
                  <a:gs pos="50000">
                    <a:srgbClr val="00CCFF"/>
                  </a:gs>
                  <a:gs pos="100000">
                    <a:srgbClr val="005E76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2000">
                    <a:latin typeface="Arial" charset="0"/>
                  </a:rPr>
                  <a:t>NIT</a:t>
                </a:r>
              </a:p>
            </p:txBody>
          </p:sp>
          <p:sp>
            <p:nvSpPr>
              <p:cNvPr id="73753" name="AutoShape 8"/>
              <p:cNvSpPr>
                <a:spLocks noChangeArrowheads="1"/>
              </p:cNvSpPr>
              <p:nvPr/>
            </p:nvSpPr>
            <p:spPr bwMode="auto">
              <a:xfrm>
                <a:off x="2562" y="981"/>
                <a:ext cx="1179" cy="499"/>
              </a:xfrm>
              <a:prstGeom prst="roundRect">
                <a:avLst>
                  <a:gd name="adj" fmla="val 16667"/>
                </a:avLst>
              </a:prstGeom>
              <a:solidFill>
                <a:srgbClr val="00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1200">
                    <a:latin typeface="Arial" charset="0"/>
                  </a:rPr>
                  <a:t>INCUBADORAS </a:t>
                </a:r>
              </a:p>
              <a:p>
                <a:pPr algn="ctr"/>
                <a:r>
                  <a:rPr lang="pt-BR" altLang="pt-BR" sz="1200">
                    <a:latin typeface="Arial" charset="0"/>
                  </a:rPr>
                  <a:t>– BASE TECN. </a:t>
                </a:r>
              </a:p>
            </p:txBody>
          </p:sp>
          <p:sp>
            <p:nvSpPr>
              <p:cNvPr id="73754" name="AutoShape 9"/>
              <p:cNvSpPr>
                <a:spLocks noChangeArrowheads="1"/>
              </p:cNvSpPr>
              <p:nvPr/>
            </p:nvSpPr>
            <p:spPr bwMode="auto">
              <a:xfrm>
                <a:off x="1066" y="1525"/>
                <a:ext cx="1179" cy="499"/>
              </a:xfrm>
              <a:prstGeom prst="roundRect">
                <a:avLst>
                  <a:gd name="adj" fmla="val 16667"/>
                </a:avLst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1200">
                    <a:latin typeface="Arial" charset="0"/>
                  </a:rPr>
                  <a:t>INCUBADORAS</a:t>
                </a:r>
              </a:p>
              <a:p>
                <a:pPr algn="ctr"/>
                <a:r>
                  <a:rPr lang="pt-BR" altLang="pt-BR" sz="1200">
                    <a:latin typeface="Arial" charset="0"/>
                  </a:rPr>
                  <a:t>SOCIAIS</a:t>
                </a:r>
              </a:p>
            </p:txBody>
          </p:sp>
          <p:sp>
            <p:nvSpPr>
              <p:cNvPr id="73755" name="AutoShape 10"/>
              <p:cNvSpPr>
                <a:spLocks noChangeArrowheads="1"/>
              </p:cNvSpPr>
              <p:nvPr/>
            </p:nvSpPr>
            <p:spPr bwMode="auto">
              <a:xfrm>
                <a:off x="4014" y="2523"/>
                <a:ext cx="1224" cy="499"/>
              </a:xfrm>
              <a:prstGeom prst="roundRect">
                <a:avLst>
                  <a:gd name="adj" fmla="val 16667"/>
                </a:avLst>
              </a:prstGeom>
              <a:solidFill>
                <a:srgbClr val="CC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1000">
                    <a:latin typeface="Arial" charset="0"/>
                  </a:rPr>
                  <a:t>LABORATÓRIOS –</a:t>
                </a:r>
              </a:p>
              <a:p>
                <a:pPr algn="ctr"/>
                <a:r>
                  <a:rPr lang="pt-BR" altLang="pt-BR" sz="1000">
                    <a:latin typeface="Arial" charset="0"/>
                  </a:rPr>
                  <a:t> ALTA TECNOLOGIA</a:t>
                </a:r>
              </a:p>
              <a:p>
                <a:pPr algn="ctr"/>
                <a:r>
                  <a:rPr lang="pt-BR" altLang="pt-BR" sz="1000">
                    <a:latin typeface="Arial" charset="0"/>
                  </a:rPr>
                  <a:t> PROTOTIPAGEM </a:t>
                </a:r>
              </a:p>
            </p:txBody>
          </p:sp>
          <p:sp>
            <p:nvSpPr>
              <p:cNvPr id="73756" name="AutoShape 11"/>
              <p:cNvSpPr>
                <a:spLocks noChangeArrowheads="1"/>
              </p:cNvSpPr>
              <p:nvPr/>
            </p:nvSpPr>
            <p:spPr bwMode="auto">
              <a:xfrm>
                <a:off x="3969" y="1616"/>
                <a:ext cx="1179" cy="499"/>
              </a:xfrm>
              <a:prstGeom prst="roundRect">
                <a:avLst>
                  <a:gd name="adj" fmla="val 16667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1000">
                    <a:latin typeface="Arial" charset="0"/>
                  </a:rPr>
                  <a:t>ESCRITÓRIOS </a:t>
                </a:r>
              </a:p>
              <a:p>
                <a:pPr algn="ctr"/>
                <a:r>
                  <a:rPr lang="pt-BR" altLang="pt-BR" sz="1000">
                    <a:latin typeface="Arial" charset="0"/>
                  </a:rPr>
                  <a:t>DE PROJETOS</a:t>
                </a:r>
              </a:p>
            </p:txBody>
          </p:sp>
          <p:sp>
            <p:nvSpPr>
              <p:cNvPr id="73757" name="AutoShape 12"/>
              <p:cNvSpPr>
                <a:spLocks noChangeArrowheads="1"/>
              </p:cNvSpPr>
              <p:nvPr/>
            </p:nvSpPr>
            <p:spPr bwMode="auto">
              <a:xfrm>
                <a:off x="1020" y="2568"/>
                <a:ext cx="1179" cy="499"/>
              </a:xfrm>
              <a:prstGeom prst="roundRect">
                <a:avLst>
                  <a:gd name="adj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pt-BR" altLang="pt-BR" sz="1500">
                    <a:latin typeface="Arial" charset="0"/>
                  </a:rPr>
                  <a:t>EMPRESAS</a:t>
                </a:r>
              </a:p>
              <a:p>
                <a:pPr algn="ctr"/>
                <a:r>
                  <a:rPr lang="pt-BR" altLang="pt-BR" sz="1500">
                    <a:latin typeface="Arial" charset="0"/>
                  </a:rPr>
                  <a:t> JUNIORES</a:t>
                </a:r>
              </a:p>
            </p:txBody>
          </p:sp>
          <p:sp>
            <p:nvSpPr>
              <p:cNvPr id="73758" name="Line 13"/>
              <p:cNvSpPr>
                <a:spLocks noChangeShapeType="1"/>
              </p:cNvSpPr>
              <p:nvPr/>
            </p:nvSpPr>
            <p:spPr bwMode="auto">
              <a:xfrm>
                <a:off x="3107" y="1570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59" name="Line 14"/>
              <p:cNvSpPr>
                <a:spLocks noChangeShapeType="1"/>
              </p:cNvSpPr>
              <p:nvPr/>
            </p:nvSpPr>
            <p:spPr bwMode="auto">
              <a:xfrm flipV="1">
                <a:off x="3651" y="1888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60" name="Line 15"/>
              <p:cNvSpPr>
                <a:spLocks noChangeShapeType="1"/>
              </p:cNvSpPr>
              <p:nvPr/>
            </p:nvSpPr>
            <p:spPr bwMode="auto">
              <a:xfrm>
                <a:off x="3651" y="2614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61" name="Line 16"/>
              <p:cNvSpPr>
                <a:spLocks noChangeShapeType="1"/>
              </p:cNvSpPr>
              <p:nvPr/>
            </p:nvSpPr>
            <p:spPr bwMode="auto">
              <a:xfrm>
                <a:off x="3107" y="2931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62" name="Line 17"/>
              <p:cNvSpPr>
                <a:spLocks noChangeShapeType="1"/>
              </p:cNvSpPr>
              <p:nvPr/>
            </p:nvSpPr>
            <p:spPr bwMode="auto">
              <a:xfrm flipV="1">
                <a:off x="2245" y="2659"/>
                <a:ext cx="31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63" name="Line 18"/>
              <p:cNvSpPr>
                <a:spLocks noChangeShapeType="1"/>
              </p:cNvSpPr>
              <p:nvPr/>
            </p:nvSpPr>
            <p:spPr bwMode="auto">
              <a:xfrm>
                <a:off x="2290" y="1842"/>
                <a:ext cx="409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3737" name="Oval 20"/>
          <p:cNvSpPr>
            <a:spLocks noChangeArrowheads="1"/>
          </p:cNvSpPr>
          <p:nvPr/>
        </p:nvSpPr>
        <p:spPr bwMode="auto">
          <a:xfrm>
            <a:off x="7213600" y="242888"/>
            <a:ext cx="2160588" cy="1152525"/>
          </a:xfrm>
          <a:prstGeom prst="ellipse">
            <a:avLst/>
          </a:prstGeom>
          <a:solidFill>
            <a:srgbClr val="33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Ambiente produtivo</a:t>
            </a:r>
          </a:p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(empresas)</a:t>
            </a:r>
          </a:p>
        </p:txBody>
      </p:sp>
      <p:sp>
        <p:nvSpPr>
          <p:cNvPr id="73738" name="Oval 21"/>
          <p:cNvSpPr>
            <a:spLocks noChangeArrowheads="1"/>
          </p:cNvSpPr>
          <p:nvPr/>
        </p:nvSpPr>
        <p:spPr bwMode="auto">
          <a:xfrm>
            <a:off x="3981450" y="1393825"/>
            <a:ext cx="2160588" cy="1152525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Órgãos de fomento</a:t>
            </a:r>
          </a:p>
        </p:txBody>
      </p:sp>
      <p:sp>
        <p:nvSpPr>
          <p:cNvPr id="73739" name="Oval 22"/>
          <p:cNvSpPr>
            <a:spLocks noChangeArrowheads="1"/>
          </p:cNvSpPr>
          <p:nvPr/>
        </p:nvSpPr>
        <p:spPr bwMode="auto">
          <a:xfrm>
            <a:off x="7077075" y="5138738"/>
            <a:ext cx="2160588" cy="1152525"/>
          </a:xfrm>
          <a:prstGeom prst="ellipse">
            <a:avLst/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latin typeface="Arial" charset="0"/>
              </a:rPr>
              <a:t>Demais esferas </a:t>
            </a:r>
          </a:p>
          <a:p>
            <a:pPr algn="ctr"/>
            <a:r>
              <a:rPr lang="pt-BR" altLang="pt-BR">
                <a:latin typeface="Arial" charset="0"/>
              </a:rPr>
              <a:t>de governo</a:t>
            </a:r>
          </a:p>
        </p:txBody>
      </p:sp>
      <p:sp>
        <p:nvSpPr>
          <p:cNvPr id="73740" name="Oval 23"/>
          <p:cNvSpPr>
            <a:spLocks noChangeArrowheads="1"/>
          </p:cNvSpPr>
          <p:nvPr/>
        </p:nvSpPr>
        <p:spPr bwMode="auto">
          <a:xfrm>
            <a:off x="9958388" y="4059238"/>
            <a:ext cx="2160587" cy="1152525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Inventores</a:t>
            </a:r>
          </a:p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 independentes</a:t>
            </a:r>
          </a:p>
        </p:txBody>
      </p:sp>
      <p:sp>
        <p:nvSpPr>
          <p:cNvPr id="73741" name="Oval 24"/>
          <p:cNvSpPr>
            <a:spLocks noChangeArrowheads="1"/>
          </p:cNvSpPr>
          <p:nvPr/>
        </p:nvSpPr>
        <p:spPr bwMode="auto">
          <a:xfrm>
            <a:off x="4197350" y="3986213"/>
            <a:ext cx="2016125" cy="10795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Outras ICT</a:t>
            </a:r>
          </a:p>
        </p:txBody>
      </p:sp>
      <p:sp>
        <p:nvSpPr>
          <p:cNvPr id="73742" name="Oval 25"/>
          <p:cNvSpPr>
            <a:spLocks noChangeArrowheads="1"/>
          </p:cNvSpPr>
          <p:nvPr/>
        </p:nvSpPr>
        <p:spPr bwMode="auto">
          <a:xfrm>
            <a:off x="9958388" y="1322388"/>
            <a:ext cx="2160587" cy="1152525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Órgãos de</a:t>
            </a:r>
          </a:p>
          <a:p>
            <a:pPr algn="ctr"/>
            <a:r>
              <a:rPr lang="pt-BR" altLang="pt-BR">
                <a:solidFill>
                  <a:schemeClr val="bg2"/>
                </a:solidFill>
                <a:latin typeface="Arial" charset="0"/>
              </a:rPr>
              <a:t> representação</a:t>
            </a:r>
          </a:p>
        </p:txBody>
      </p:sp>
      <p:sp>
        <p:nvSpPr>
          <p:cNvPr id="73743" name="Line 40"/>
          <p:cNvSpPr>
            <a:spLocks noChangeShapeType="1"/>
          </p:cNvSpPr>
          <p:nvPr/>
        </p:nvSpPr>
        <p:spPr bwMode="auto">
          <a:xfrm>
            <a:off x="6645275" y="1322388"/>
            <a:ext cx="1296988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4" name="Line 41"/>
          <p:cNvSpPr>
            <a:spLocks noChangeShapeType="1"/>
          </p:cNvSpPr>
          <p:nvPr/>
        </p:nvSpPr>
        <p:spPr bwMode="auto">
          <a:xfrm flipV="1">
            <a:off x="8518525" y="1393825"/>
            <a:ext cx="1223963" cy="1584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5" name="Line 42"/>
          <p:cNvSpPr>
            <a:spLocks noChangeShapeType="1"/>
          </p:cNvSpPr>
          <p:nvPr/>
        </p:nvSpPr>
        <p:spPr bwMode="auto">
          <a:xfrm>
            <a:off x="8518525" y="3698875"/>
            <a:ext cx="1079500" cy="13668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6" name="Line 43"/>
          <p:cNvSpPr>
            <a:spLocks noChangeShapeType="1"/>
          </p:cNvSpPr>
          <p:nvPr/>
        </p:nvSpPr>
        <p:spPr bwMode="auto">
          <a:xfrm flipV="1">
            <a:off x="6645275" y="3698875"/>
            <a:ext cx="1152525" cy="1368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7" name="Line 44"/>
          <p:cNvSpPr>
            <a:spLocks noChangeShapeType="1"/>
          </p:cNvSpPr>
          <p:nvPr/>
        </p:nvSpPr>
        <p:spPr bwMode="auto">
          <a:xfrm flipV="1">
            <a:off x="8734425" y="3267075"/>
            <a:ext cx="20875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8" name="Line 45"/>
          <p:cNvSpPr>
            <a:spLocks noChangeShapeType="1"/>
          </p:cNvSpPr>
          <p:nvPr/>
        </p:nvSpPr>
        <p:spPr bwMode="auto">
          <a:xfrm flipV="1">
            <a:off x="5349875" y="3267075"/>
            <a:ext cx="22320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73749" name="Text Box 48"/>
          <p:cNvSpPr txBox="1">
            <a:spLocks noChangeArrowheads="1"/>
          </p:cNvSpPr>
          <p:nvPr/>
        </p:nvSpPr>
        <p:spPr bwMode="auto">
          <a:xfrm>
            <a:off x="10147300" y="6002338"/>
            <a:ext cx="20161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200">
                <a:latin typeface="Arial" charset="0"/>
              </a:rPr>
              <a:t>Elaboração: Vívian Alves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tx2"/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tx2"/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tx2"/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tx2"/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38915" name="Espaço Reservado para Número de Slid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464DD4C-D26B-496F-BCFA-ABAD851832D4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8917" name="Espaço Reservado para Rodapé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E01D271-5506-4203-8182-33416D2E5B08}" type="slidenum">
              <a:rPr lang="pt-BR"/>
              <a:pPr/>
              <a:t>20</a:t>
            </a:fld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Competências do NIT (Lei 10.973/2004)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201613" y="1093788"/>
            <a:ext cx="11779250" cy="5060950"/>
          </a:xfrm>
        </p:spPr>
        <p:txBody>
          <a:bodyPr rtlCol="0">
            <a:noAutofit/>
          </a:bodyPr>
          <a:lstStyle/>
          <a:p>
            <a:pPr marL="91440" indent="-91440" fontAlgn="auto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Art. 16 . Para apoiar a gestão de sua política de inovação, a ICT pública deverá dispor de Núcleo de Inovação Tecnológica, próprio ou em associação com outras ICTs. (Redação pela Lei nº 13.243, de 2016)</a:t>
            </a:r>
          </a:p>
          <a:p>
            <a:pPr marL="91440" indent="-91440" fontAlgn="auto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Parágrafo único. São competências mínimas do núcleo de inovação tecnológica:</a:t>
            </a:r>
          </a:p>
          <a:p>
            <a:pPr marL="91440" indent="-91440" fontAlgn="auto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§ 1o São competências do Núcleo de Inovação Tecnológica a que se refere o caput, entre outras:</a:t>
            </a:r>
          </a:p>
          <a:p>
            <a:pPr marL="384048" lvl="1" indent="-182880" fontAlgn="auto">
              <a:defRPr/>
            </a:pP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- zelar pela manutenção da política institucional de estímulo à proteção das criações, licenciamento, inovação e outras formas de transferência de tecnologia;</a:t>
            </a:r>
          </a:p>
          <a:p>
            <a:pPr marL="384048" lvl="1" indent="-182880" algn="just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 - avaliar e classificar os resultados decorrentes de atividades e projetos de pesquisa para o atendimento das disposições desta Lei;</a:t>
            </a:r>
          </a:p>
          <a:p>
            <a:pPr marL="384048" lvl="1" indent="-182880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III - avaliar solicitação de inventor independente para adoção de invenção na forma do art. 22;</a:t>
            </a:r>
          </a:p>
          <a:p>
            <a:pPr marL="384048" lvl="1" indent="-182880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 - opinar pela conveniência e promover a proteção das criações desenvolvidas na instituição;</a:t>
            </a:r>
          </a:p>
          <a:p>
            <a:pPr marL="384048" lvl="1" indent="-182880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 - opinar quanto à conveniência de divulgação das criações desenvolvidas na instituição, passíveis de proteção intelectual;</a:t>
            </a:r>
          </a:p>
          <a:p>
            <a:pPr marL="384048" lvl="1" indent="-182880" fontAlgn="auto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 - acompanhar o processamento dos pedidos e a manutenção dos títulos de propriedade intelectual da</a:t>
            </a:r>
          </a:p>
          <a:p>
            <a:pPr marL="201168" lvl="1" indent="0" fontAlgn="auto">
              <a:buFont typeface="Calibri" pitchFamily="34" charset="0"/>
              <a:buNone/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instituição.</a:t>
            </a:r>
          </a:p>
        </p:txBody>
      </p:sp>
      <p:sp>
        <p:nvSpPr>
          <p:cNvPr id="74756" name="Espaço Reservado para Data 4"/>
          <p:cNvSpPr>
            <a:spLocks noGrp="1"/>
          </p:cNvSpPr>
          <p:nvPr>
            <p:ph type="dt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/>
              <a:t>11/05/2016</a:t>
            </a:r>
          </a:p>
        </p:txBody>
      </p:sp>
      <p:sp>
        <p:nvSpPr>
          <p:cNvPr id="74757" name="Espaço Reservado para Rodapé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ASSOCIAÇÃO FORUM NACIONAL DE GESTORES DE INOVAÇÃO E TRANFERÊNCIA DE TECNOLOGIA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7577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577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C27BFB4-7028-479C-AE49-3D15302E28DA}" type="slidenum">
              <a:rPr lang="pt-BR"/>
              <a:pPr/>
              <a:t>21</a:t>
            </a:fld>
            <a:endParaRPr lang="pt-BR"/>
          </a:p>
        </p:txBody>
      </p:sp>
      <p:sp>
        <p:nvSpPr>
          <p:cNvPr id="75780" name="Espaço Reservado para Conteúdo 2"/>
          <p:cNvSpPr txBox="1">
            <a:spLocks/>
          </p:cNvSpPr>
          <p:nvPr/>
        </p:nvSpPr>
        <p:spPr bwMode="auto">
          <a:xfrm>
            <a:off x="479425" y="979488"/>
            <a:ext cx="11017250" cy="5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just">
              <a:spcAft>
                <a:spcPts val="18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 b="1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Até 2002 os únicos instrumentos para apoiar a inovação nas empresas eram: Crédito da FINEP com juros de TJLP + 5%; e  os Incentivos fiscais da Lei de Informática</a:t>
            </a:r>
          </a:p>
          <a:p>
            <a:pPr algn="ctr">
              <a:spcAft>
                <a:spcPts val="18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 b="1">
                <a:solidFill>
                  <a:srgbClr val="C000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Principais instrumentos e programas atuais: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 b="1">
                <a:solidFill>
                  <a:srgbClr val="0066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Crédito com juros baixos para inovação (FINEP e BNDES)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 Participação em fundos de capital de risco (FINEP e BNDES)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 Participação acionária em empresas inovadoras (BNDES)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Incentivos fiscais (Lei de Informática e Lei do Bem)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 Subvenção econômica para inovação (Editais Nacionais; PAPPE; PRIME)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 Programa nacional de incubadoras e parques tecnológicos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Compras governamentais (Lei 12.349/2010)</a:t>
            </a:r>
          </a:p>
          <a:p>
            <a:pPr>
              <a:lnSpc>
                <a:spcPct val="125000"/>
              </a:lnSpc>
              <a:spcAft>
                <a:spcPts val="300"/>
              </a:spcAft>
              <a:buClr>
                <a:srgbClr val="C00000"/>
              </a:buClr>
              <a:buFontTx/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000">
                <a:solidFill>
                  <a:srgbClr val="00206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Apoio a P&amp;D nas empresas por instituições de pesquisa, via SIBRATEC (Sistema Brasileiro de Tecnologia)</a:t>
            </a:r>
          </a:p>
        </p:txBody>
      </p:sp>
      <p:sp>
        <p:nvSpPr>
          <p:cNvPr id="75781" name="Retângulo 16"/>
          <p:cNvSpPr>
            <a:spLocks noChangeArrowheads="1"/>
          </p:cNvSpPr>
          <p:nvPr/>
        </p:nvSpPr>
        <p:spPr bwMode="auto">
          <a:xfrm>
            <a:off x="7289800" y="6054725"/>
            <a:ext cx="40322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1400" b="1" i="1">
                <a:solidFill>
                  <a:srgbClr val="CC00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Fonte: L. A. Elias, Secretário Executivo, MCTI, 2011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7782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782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08874A1-364B-464F-92B7-9626E58B7ED1}" type="slidenum">
              <a:rPr lang="pt-BR"/>
              <a:pPr/>
              <a:t>22</a:t>
            </a:fld>
            <a:endParaRPr lang="pt-BR"/>
          </a:p>
        </p:txBody>
      </p:sp>
      <p:pic>
        <p:nvPicPr>
          <p:cNvPr id="77828" name="Imagem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0550" y="866775"/>
            <a:ext cx="8655050" cy="544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7987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7987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7B2B430-FF35-448B-987E-10D28864AA20}" type="slidenum">
              <a:rPr lang="pt-BR"/>
              <a:pPr/>
              <a:t>23</a:t>
            </a:fld>
            <a:endParaRPr lang="pt-BR"/>
          </a:p>
        </p:txBody>
      </p:sp>
      <p:sp>
        <p:nvSpPr>
          <p:cNvPr id="79876" name="Retângulo 16"/>
          <p:cNvSpPr>
            <a:spLocks noChangeArrowheads="1"/>
          </p:cNvSpPr>
          <p:nvPr/>
        </p:nvSpPr>
        <p:spPr bwMode="auto">
          <a:xfrm>
            <a:off x="7289800" y="6054725"/>
            <a:ext cx="403225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1400" b="1" i="1">
                <a:solidFill>
                  <a:srgbClr val="CC0000"/>
                </a:solidFill>
                <a:latin typeface="Corbel" pitchFamily="34" charset="0"/>
                <a:ea typeface="Arial Unicode MS" pitchFamily="34" charset="-128"/>
                <a:cs typeface="Arial Unicode MS" pitchFamily="34" charset="-128"/>
              </a:rPr>
              <a:t>Fonte: L. A. Elias, Secretário Executivo, MCTI, 2011</a:t>
            </a:r>
          </a:p>
        </p:txBody>
      </p:sp>
      <p:pic>
        <p:nvPicPr>
          <p:cNvPr id="79877" name="Imagem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7963" y="1196975"/>
            <a:ext cx="9082087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461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Tentando recuperar o atraso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8192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8192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F071EEF-824B-4E58-81AB-FA89896D1DDF}" type="slidenum">
              <a:rPr lang="pt-BR"/>
              <a:pPr/>
              <a:t>24</a:t>
            </a:fld>
            <a:endParaRPr lang="pt-BR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345796" y="1358106"/>
            <a:ext cx="8784530" cy="4608512"/>
          </a:xfrm>
          <a:prstGeom prst="rect">
            <a:avLst/>
          </a:prstGeom>
          <a:noFill/>
          <a:ln>
            <a:noFill/>
          </a:ln>
          <a:extLst/>
        </p:spPr>
        <p:txBody>
          <a:bodyPr lIns="40318" tIns="40318" rIns="40318" bIns="40318" numCol="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Aperfeiçoamento do Marco Regulatório de Fomento e Incentivo à Inovação;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Ampliação do Uso do Poder de Compra Governamental;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Ampliação da Articulação entre Universidades, Centros de Pesquisa e Empresas no Desenvolvimento de Tecnologias Inovadoras;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Atração de Centros de P&amp;D de Empresas Transnacionais;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Valorização da Inovação e da Extensão Tecnológica nas Avaliações Acadêmicas;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Consolidação das Redes do SIBRATEC;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endParaRPr lang="pt-BR" dirty="0">
              <a:solidFill>
                <a:srgbClr val="000066"/>
              </a:solidFill>
              <a:latin typeface="Calibri" pitchFamily="34" charset="0"/>
            </a:endParaRP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Fortalecimento do PNI;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Fortalecimento das Ações de Inserção de Pesquisadores nas Empresas;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Ampliação da Participação em Risco na Fase Pré-Competitiva;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Estímulo à Proteção da Propriedade Intelectual e Transferência de Tecnologia;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000066"/>
                </a:solidFill>
                <a:latin typeface="Calibri" pitchFamily="34" charset="0"/>
              </a:rPr>
              <a:t>Fortalecimento das ETs;</a:t>
            </a:r>
          </a:p>
          <a:p>
            <a:pPr marL="377979" indent="-377979">
              <a:spcAft>
                <a:spcPts val="1102"/>
              </a:spcAft>
              <a:buFont typeface="Arial" pitchFamily="34" charset="0"/>
              <a:buChar char="•"/>
              <a:defRPr/>
            </a:pPr>
            <a:r>
              <a:rPr lang="pt-BR" dirty="0">
                <a:solidFill>
                  <a:srgbClr val="FF0000"/>
                </a:solidFill>
                <a:latin typeface="Calibri" pitchFamily="34" charset="0"/>
              </a:rPr>
              <a:t>Consolidação dos Núcleos de Inovação Tecnológica para a Gestão da Política de Inovação nas ICT.</a:t>
            </a:r>
          </a:p>
        </p:txBody>
      </p:sp>
      <p:pic>
        <p:nvPicPr>
          <p:cNvPr id="81925" name="Imagem 10" descr="image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63" y="2997200"/>
            <a:ext cx="1800225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 kern="0">
              <a:solidFill>
                <a:sysClr val="windowText" lastClr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914400" fontAlgn="auto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tx2"/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kern="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397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8397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4005644-69E5-4E0E-BA53-A68B84173392}" type="slidenum">
              <a:rPr lang="pt-BR"/>
              <a:pPr/>
              <a:t>25</a:t>
            </a:fld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8528050" y="2114550"/>
            <a:ext cx="3324225" cy="15351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Novo Marco </a:t>
            </a:r>
            <a:b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Legal Já!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8601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8601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58762D8-EF94-4B55-B7D5-DB351AF4F0E6}" type="slidenum">
              <a:rPr lang="pt-BR"/>
              <a:pPr/>
              <a:t>26</a:t>
            </a:fld>
            <a:endParaRPr lang="pt-BR"/>
          </a:p>
        </p:txBody>
      </p:sp>
      <p:pic>
        <p:nvPicPr>
          <p:cNvPr id="86020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260350"/>
            <a:ext cx="7954963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2"/>
          <p:cNvSpPr txBox="1">
            <a:spLocks noChangeArrowheads="1"/>
          </p:cNvSpPr>
          <p:nvPr/>
        </p:nvSpPr>
        <p:spPr bwMode="auto">
          <a:xfrm flipH="1">
            <a:off x="8270875" y="4724400"/>
            <a:ext cx="3581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4ª Conferência Nacional de CT&amp;I  maio/2010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8528050" y="2114550"/>
            <a:ext cx="3324225" cy="15351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Novo Marco </a:t>
            </a:r>
            <a:b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Legal Já!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8806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8806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5E8C0A1-3648-40D6-88E4-DD1CB564F4B7}" type="slidenum">
              <a:rPr lang="pt-BR"/>
              <a:pPr/>
              <a:t>27</a:t>
            </a:fld>
            <a:endParaRPr lang="pt-BR"/>
          </a:p>
        </p:txBody>
      </p:sp>
      <p:sp>
        <p:nvSpPr>
          <p:cNvPr id="10" name="CaixaDeTexto 2"/>
          <p:cNvSpPr txBox="1">
            <a:spLocks noChangeArrowheads="1"/>
          </p:cNvSpPr>
          <p:nvPr/>
        </p:nvSpPr>
        <p:spPr bwMode="auto">
          <a:xfrm flipH="1">
            <a:off x="8270875" y="4724400"/>
            <a:ext cx="3581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4ª Conferência Nacional de CT&amp;I  maio/2010 </a:t>
            </a: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063" y="765175"/>
            <a:ext cx="3935412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44975" y="765175"/>
            <a:ext cx="399256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8904288" y="2114550"/>
            <a:ext cx="3078162" cy="15351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Novo Marco </a:t>
            </a:r>
            <a:b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Legal Já!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9011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9011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FDA6377-8A85-4D62-A41A-1BFA1522B712}" type="slidenum">
              <a:rPr lang="pt-BR"/>
              <a:pPr/>
              <a:t>28</a:t>
            </a:fld>
            <a:endParaRPr lang="pt-BR"/>
          </a:p>
        </p:txBody>
      </p:sp>
      <p:sp>
        <p:nvSpPr>
          <p:cNvPr id="10" name="CaixaDeTexto 2"/>
          <p:cNvSpPr txBox="1">
            <a:spLocks noChangeArrowheads="1"/>
          </p:cNvSpPr>
          <p:nvPr/>
        </p:nvSpPr>
        <p:spPr bwMode="auto">
          <a:xfrm flipH="1">
            <a:off x="8688388" y="4724400"/>
            <a:ext cx="31638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pt-BR" altLang="pt-BR" sz="1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4ª Conferência Nacional de CT&amp;I  maio/2010 </a:t>
            </a:r>
          </a:p>
        </p:txBody>
      </p:sp>
      <p:sp>
        <p:nvSpPr>
          <p:cNvPr id="3" name="Retângulo 2"/>
          <p:cNvSpPr/>
          <p:nvPr/>
        </p:nvSpPr>
        <p:spPr>
          <a:xfrm>
            <a:off x="47625" y="122238"/>
            <a:ext cx="8658225" cy="6186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Marco regulatório para CT&amp;I é fragmentado e não</a:t>
            </a:r>
            <a:r>
              <a:rPr lang="pt-BR" sz="2400" b="1" dirty="0">
                <a:solidFill>
                  <a:srgbClr val="FFC000"/>
                </a:solidFill>
              </a:rPr>
              <a:t> </a:t>
            </a:r>
            <a:r>
              <a:rPr lang="pt-BR" sz="2400" b="1" dirty="0"/>
              <a:t>dialoga harmonicamente com o restante da legislação;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Não há um verdadeiro Sistema Nacional de CT&amp;I</a:t>
            </a:r>
            <a:r>
              <a:rPr lang="pt-BR" sz="2400" b="1" dirty="0"/>
              <a:t>, com regras/interpretações unificadas e facilidades para a cooperação;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Recurso, quando chega às </a:t>
            </a:r>
            <a:r>
              <a:rPr lang="pt-BR" sz="2400" b="1" dirty="0" err="1"/>
              <a:t>ICTs</a:t>
            </a:r>
            <a:r>
              <a:rPr lang="pt-BR" sz="2400" b="1" dirty="0"/>
              <a:t>, não é empregado de forma eficiente, perde-se na burocracia;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Há pouco planejamento integrado de mecanismos.</a:t>
            </a:r>
          </a:p>
          <a:p>
            <a:pPr marL="273050" indent="-273050" algn="just">
              <a:lnSpc>
                <a:spcPct val="150000"/>
              </a:lnSpc>
              <a:defRPr/>
            </a:pPr>
            <a:r>
              <a:rPr lang="pt-BR" sz="2400" b="1" dirty="0">
                <a:solidFill>
                  <a:srgbClr val="FFC000"/>
                </a:solidFill>
              </a:rPr>
              <a:t>	Transparência com simplicidade é a melhor forma de impedir mau uso do recurso. É necessário (muito) mais foco no resultado e (muito) menos burocracia, que só garante o prejuízo.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9221788" y="1731963"/>
            <a:ext cx="2876550" cy="153511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PL 2177/2011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9216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9216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0679153-2163-4E8B-886C-3BB0C7E68448}" type="slidenum">
              <a:rPr lang="pt-BR"/>
              <a:pPr/>
              <a:t>29</a:t>
            </a:fld>
            <a:endParaRPr lang="pt-BR"/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" y="188913"/>
            <a:ext cx="6545263" cy="584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5638" y="836613"/>
            <a:ext cx="4340225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5588" y="3384550"/>
            <a:ext cx="29241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tx2"/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40963" name="Espaço Reservado para Número de Slid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E52286A-00EC-4461-B4B1-9F7D4BE38032}" type="slidenum">
              <a:rPr lang="en-US" altLang="pt-BR"/>
              <a:pPr/>
              <a:t>3</a:t>
            </a:fld>
            <a:endParaRPr lang="en-US" alt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0965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94211" name="Espaço Reservado para Número de Slid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E84BB4E-2BD6-474A-A54B-C2955A947499}" type="slidenum">
              <a:rPr lang="en-US" altLang="pt-BR"/>
              <a:pPr/>
              <a:t>30</a:t>
            </a:fld>
            <a:endParaRPr lang="en-US" alt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4213" name="Espaço Reservado para Rodapé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9299575" y="1052513"/>
            <a:ext cx="2876550" cy="153511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PL 2177/2011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9625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9625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E6C4616-DC6B-4F3A-9AA2-67633A02454B}" type="slidenum">
              <a:rPr lang="pt-BR"/>
              <a:pPr/>
              <a:t>31</a:t>
            </a:fld>
            <a:endParaRPr lang="pt-BR"/>
          </a:p>
        </p:txBody>
      </p:sp>
      <p:pic>
        <p:nvPicPr>
          <p:cNvPr id="96260" name="Imagem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99575" y="2608263"/>
            <a:ext cx="26828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rma livre 5"/>
          <p:cNvSpPr/>
          <p:nvPr/>
        </p:nvSpPr>
        <p:spPr>
          <a:xfrm>
            <a:off x="231775" y="1270000"/>
            <a:ext cx="8589963" cy="51847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515790" indent="-514350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1. Lei das Fundações de Apoio (MP 614/2013 – Lei 12.863/2013)</a:t>
            </a:r>
          </a:p>
          <a:p>
            <a:pPr marL="515790" indent="-514350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2. Emenda à Constituição (PEC 290/2013 – PEC12/2014 – EC 85)</a:t>
            </a:r>
          </a:p>
          <a:p>
            <a:pPr marL="515790" indent="-514350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3. Regime Diferenciado de Contratações Públicas – RDC para CT&amp;I</a:t>
            </a:r>
          </a:p>
          <a:p>
            <a:pPr marL="342720" indent="-341280" algn="ctr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(</a:t>
            </a: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incorporada parcialmente no PL 2177/2011</a:t>
            </a: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)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4. Lei de Acesso à Biodiversidade (</a:t>
            </a: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PL7735/2014 – Lei 13.123/2016</a:t>
            </a: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)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5. PL 2177/2011, alterando a Lei de Inovação e outras (</a:t>
            </a: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Lei 13.243/2016</a:t>
            </a: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).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6</a:t>
            </a: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. </a:t>
            </a:r>
            <a:r>
              <a:rPr lang="pt-BR" sz="2400" dirty="0">
                <a:latin typeface="+mn-lt"/>
                <a:ea typeface="Arial Unicode MS" pitchFamily="2"/>
                <a:cs typeface="Tahoma" pitchFamily="2"/>
              </a:rPr>
              <a:t>Incentivo à Inovação nas </a:t>
            </a:r>
            <a:r>
              <a:rPr lang="pt-BR" sz="2400" dirty="0">
                <a:latin typeface="+mn-lt"/>
                <a:cs typeface="+mn-cs"/>
              </a:rPr>
              <a:t>micro empresas e empresas de pequeno porte </a:t>
            </a:r>
            <a:r>
              <a:rPr lang="pt-BR" sz="2400" dirty="0">
                <a:latin typeface="Calibri" pitchFamily="34"/>
                <a:ea typeface="Arial Unicode MS" pitchFamily="2"/>
                <a:cs typeface="Tahoma" pitchFamily="2"/>
              </a:rPr>
              <a:t>(</a:t>
            </a: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lei específica a ser formulada  - CNI/ANPEI/+MDIC/MCTI)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7. Sistema Nacional de Ciência, Tecnologia e Inovação (SNCTI);d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r>
              <a:rPr lang="pt-BR" sz="2400" dirty="0">
                <a:solidFill>
                  <a:srgbClr val="FF0000"/>
                </a:solidFill>
                <a:latin typeface="Calibri" pitchFamily="34"/>
                <a:ea typeface="Arial Unicode MS" pitchFamily="2"/>
                <a:cs typeface="Tahoma" pitchFamily="2"/>
              </a:rPr>
              <a:t>8. Reforma da Lei de Propriedade Industrial.</a:t>
            </a: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latin typeface="+mn-lt"/>
              <a:cs typeface="+mn-cs"/>
            </a:endParaRPr>
          </a:p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92088" y="188913"/>
            <a:ext cx="1094422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697"/>
              </a:spcBef>
              <a:spcAft>
                <a:spcPts val="0"/>
              </a:spcAft>
              <a:tabLst>
                <a:tab pos="5195888" algn="l"/>
              </a:tabLst>
              <a:defRPr/>
            </a:pPr>
            <a:r>
              <a:rPr lang="pt-BR" sz="2800" b="1" dirty="0">
                <a:solidFill>
                  <a:schemeClr val="accent2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Propostas de discussão no GT da Relatoria do PL 2177 para o novo Marco Legal de CT&amp;I, resultados e desdobramentos</a:t>
            </a:r>
          </a:p>
        </p:txBody>
      </p:sp>
      <p:pic>
        <p:nvPicPr>
          <p:cNvPr id="96263" name="Imagem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40750" y="3644900"/>
            <a:ext cx="5794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4" name="Imagem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23288" y="1074738"/>
            <a:ext cx="7413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5" name="Imagem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2488" y="1628775"/>
            <a:ext cx="8143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6" name="Imagem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0913" y="3059113"/>
            <a:ext cx="63817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7" name="Imagem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43925" y="2397125"/>
            <a:ext cx="6746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12223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GT PL 2177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Lista (incompleta) das Instituições e entidades participantes das discussões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9830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9830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169B7EA-52F8-4BA1-B52F-313A93AA3EC4}" type="slidenum">
              <a:rPr lang="pt-BR"/>
              <a:pPr/>
              <a:t>32</a:t>
            </a:fld>
            <a:endParaRPr lang="pt-BR"/>
          </a:p>
        </p:txBody>
      </p:sp>
      <p:sp>
        <p:nvSpPr>
          <p:cNvPr id="10" name="Forma livre 5"/>
          <p:cNvSpPr/>
          <p:nvPr/>
        </p:nvSpPr>
        <p:spPr>
          <a:xfrm>
            <a:off x="119063" y="1444625"/>
            <a:ext cx="9288462" cy="53863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1.	Academia Brasileira de Ciências – ABC;</a:t>
            </a:r>
          </a:p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2.	Agência Espacial Brasileira – AEB;</a:t>
            </a:r>
          </a:p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3.	Associação Brasileira das Instituições de Pesquisa, Tecnologia e Inovação – ABIPTI;</a:t>
            </a:r>
          </a:p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4.	Associação Brasileira das Universidades Comunitárias – ABRUC;</a:t>
            </a:r>
          </a:p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5.	Associação Brasileira dos Reitores das Universidades Estaduais e Municipais – ABRUEM;</a:t>
            </a:r>
          </a:p>
          <a:p>
            <a:pPr marL="342720" indent="-341280" algn="just" fontAlgn="auto">
              <a:spcBef>
                <a:spcPts val="697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6.	Associação Nacional das Entidades Promotoras de Empreendimentos Inovadores – ANPROTEC;</a:t>
            </a:r>
          </a:p>
          <a:p>
            <a:pPr marL="344340" indent="-342900" algn="just" fontAlgn="auto">
              <a:spcBef>
                <a:spcPts val="697"/>
              </a:spcBef>
              <a:spcAft>
                <a:spcPts val="0"/>
              </a:spcAft>
              <a:buFontTx/>
              <a:buAutoNum type="arabicPeriod" startAt="7"/>
              <a:defRPr/>
            </a:pPr>
            <a:r>
              <a:rPr lang="pt-BR" b="1" dirty="0">
                <a:solidFill>
                  <a:srgbClr val="FF0000"/>
                </a:solidFill>
                <a:ea typeface="Arial Unicode MS" pitchFamily="2"/>
                <a:cs typeface="Arial" panose="020B0604020202020204" pitchFamily="34" charset="0"/>
              </a:rPr>
              <a:t>Associação Nacional das Universidades Particulares – ANUP;</a:t>
            </a:r>
          </a:p>
          <a:p>
            <a:pPr>
              <a:defRPr/>
            </a:pPr>
            <a:r>
              <a:rPr lang="pt-BR" b="1" dirty="0">
                <a:solidFill>
                  <a:srgbClr val="FF0000"/>
                </a:solidFill>
                <a:cs typeface="+mn-cs"/>
              </a:rPr>
              <a:t>8.  Associação Nacional de Pesquisa e Desenvolvimento das Empresas Inovadoras – ANPEI;</a:t>
            </a:r>
          </a:p>
          <a:p>
            <a:pPr marL="342900" indent="-342900">
              <a:buFontTx/>
              <a:buAutoNum type="arabicPeriod" startAt="9"/>
              <a:defRPr/>
            </a:pPr>
            <a:r>
              <a:rPr lang="pt-BR" b="1" dirty="0">
                <a:solidFill>
                  <a:srgbClr val="FF0000"/>
                </a:solidFill>
                <a:cs typeface="+mn-cs"/>
              </a:rPr>
              <a:t>Associação Nacional dos Dirigentes das Instituições Federais de Ensino Superior – ANDIFES;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10.	Centro de Gestão e Estudos Estratégicos – GGEE;</a:t>
            </a:r>
          </a:p>
          <a:p>
            <a:pPr marL="342900" indent="-342900">
              <a:buFontTx/>
              <a:buAutoNum type="arabicPeriod" startAt="11"/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Centro Nacional de Pesquisa em Energia e Materiais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      – CNPEM;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12.	Comando da Aeronáutica;</a:t>
            </a:r>
          </a:p>
          <a:p>
            <a:pPr marL="342900" indent="-342900">
              <a:buFontTx/>
              <a:buAutoNum type="arabicPeriod" startAt="9"/>
              <a:defRPr/>
            </a:pPr>
            <a:endParaRPr lang="pt-BR" b="1" dirty="0">
              <a:solidFill>
                <a:srgbClr val="FF0000"/>
              </a:solidFill>
              <a:cs typeface="+mn-cs"/>
            </a:endParaRPr>
          </a:p>
          <a:p>
            <a:pPr marL="458640" indent="-457200" algn="just" fontAlgn="auto">
              <a:spcBef>
                <a:spcPts val="697"/>
              </a:spcBef>
              <a:spcAft>
                <a:spcPts val="0"/>
              </a:spcAft>
              <a:buFontTx/>
              <a:buAutoNum type="arabicPeriod" startAt="7"/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98309" name="Imagem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1050" y="2166938"/>
            <a:ext cx="2220913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12223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GT PL 2177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Lista (incompleta) das Instituições e entidades participantes das discussões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0035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0035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9A71E8A-A2FD-4EF7-AD53-1A42DAE9D519}" type="slidenum">
              <a:rPr lang="pt-BR"/>
              <a:pPr/>
              <a:t>33</a:t>
            </a:fld>
            <a:endParaRPr lang="pt-BR"/>
          </a:p>
        </p:txBody>
      </p:sp>
      <p:sp>
        <p:nvSpPr>
          <p:cNvPr id="10" name="Forma livre 5"/>
          <p:cNvSpPr/>
          <p:nvPr/>
        </p:nvSpPr>
        <p:spPr>
          <a:xfrm>
            <a:off x="119063" y="1444625"/>
            <a:ext cx="9288462" cy="53863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13.	Comando da Marinha;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14.	Comando do Exército;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15.	Confederação Nacional da Indústria – CNI;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16.	Conselho de Reitores das Universidades Brasileiras – CRUB;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17.	Conselho Nacional das Fundações de Amparo à Pesquisa – CONFAP;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18.	Conselho Nacional de Desenvolvimento Científico e Tecnológico – CNPq;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19.	Conselho Nacional de Secretários de Educação – CONSED;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20.	Conselho Nacional de Secretários Estaduais para Assuntos de Ciência, Tecnologia e Inovação – CONSECTI;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21.	Coordenação de Aperfeiçoamento de Pessoal de Nível Superior – CAPES;</a:t>
            </a:r>
          </a:p>
          <a:p>
            <a:pPr marL="342900" indent="-342900">
              <a:buFontTx/>
              <a:buAutoNum type="arabicPeriod" startAt="22"/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Empresa Brasileira de Pesquisa Agropecuária – EMBRAPA;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23.	Federação das Indústrias do Estado da Bahia – FIEB;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24.	Federação das Indústrias do Estado de São Paulo – FIESP;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25.	Financiadora de Estudos e Projetos – FINEP;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26.	Fórum Nacional de Gestores de Inovação e Transferência de Tecnologia – FORTEC;</a:t>
            </a:r>
          </a:p>
          <a:p>
            <a:pPr>
              <a:defRPr/>
            </a:pPr>
            <a:endParaRPr lang="pt-BR" b="1" dirty="0">
              <a:solidFill>
                <a:srgbClr val="FF0000"/>
              </a:solidFill>
              <a:cs typeface="+mn-cs"/>
            </a:endParaRPr>
          </a:p>
          <a:p>
            <a:pPr marL="458640" indent="-457200" algn="just" fontAlgn="auto">
              <a:spcBef>
                <a:spcPts val="697"/>
              </a:spcBef>
              <a:spcAft>
                <a:spcPts val="0"/>
              </a:spcAft>
              <a:buFontTx/>
              <a:buAutoNum type="arabicPeriod" startAt="7"/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100357" name="Imagem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1050" y="2166938"/>
            <a:ext cx="2220913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12223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  <a:t> </a:t>
            </a:r>
            <a:br>
              <a:rPr lang="pt-BR" b="1" dirty="0">
                <a:solidFill>
                  <a:srgbClr val="C00000"/>
                </a:solidFill>
                <a:latin typeface="+mn-lt"/>
                <a:ea typeface="Arial Unicode MS" pitchFamily="2"/>
                <a:cs typeface="Tahoma" pitchFamily="2"/>
              </a:rPr>
            </a:b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GT PL 2177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Lista (incompleta) das Instituições e entidades participantes das discussões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0240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0240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76415E5-D4AF-4343-B7D4-82E2B939B2A8}" type="slidenum">
              <a:rPr lang="pt-BR"/>
              <a:pPr/>
              <a:t>34</a:t>
            </a:fld>
            <a:endParaRPr lang="pt-BR"/>
          </a:p>
        </p:txBody>
      </p:sp>
      <p:sp>
        <p:nvSpPr>
          <p:cNvPr id="10" name="Forma livre 5"/>
          <p:cNvSpPr/>
          <p:nvPr/>
        </p:nvSpPr>
        <p:spPr>
          <a:xfrm>
            <a:off x="119063" y="1444625"/>
            <a:ext cx="9288462" cy="53863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 27 - Fórum Nacional de Pró-Reitores de Pesquisa e 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Pós-Graduação – FOPROP;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28 - Fundação de Amparo à Pesquisa do Estado de Minas Gerais – 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FAPEMIG;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29 - Fundação de Amparo à Pesquisa do Estado de São Paulo – 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FAPESP;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30 - Fundação de Amparo à Pesquisa do Estado do Acre – FAPAC;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31 - Fundação de Amparo à Pesquisa do Estado do Espírito Santo – FAPES;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32 - Fundação Osvaldo Cruz – FIOCRUZ;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33 - Grupo </a:t>
            </a:r>
            <a:r>
              <a:rPr lang="pt-BR" altLang="pt-BR" b="1" dirty="0" err="1">
                <a:solidFill>
                  <a:srgbClr val="FF0000"/>
                </a:solidFill>
                <a:cs typeface="+mn-cs"/>
              </a:rPr>
              <a:t>FarmaBrasil</a:t>
            </a:r>
            <a:r>
              <a:rPr lang="pt-BR" altLang="pt-BR" b="1" dirty="0">
                <a:solidFill>
                  <a:srgbClr val="FF0000"/>
                </a:solidFill>
                <a:cs typeface="+mn-cs"/>
              </a:rPr>
              <a:t> – GFB;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34 - Indústrias Nucleares do Brasil – INB;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35 - Instituto Alberto Luiz Coimbra de Pós-graduação e Pesquisa de Engenharia – COPPE/UFRJ;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36 - Instituto Nacional de Metrologia, Qualidade e Tecnologia – INMETRO;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37 - Instituto Nacional de Pesquisas Espaciais – INPE;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38 - Instituto Nacional de Propriedade Industrial – INPI;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39 - Ministério da Ciência, Tecnologia e Inovação – MCTI;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40 - Ministério da Defesa;</a:t>
            </a:r>
          </a:p>
          <a:p>
            <a:pPr>
              <a:defRPr/>
            </a:pPr>
            <a:endParaRPr lang="pt-BR" altLang="pt-BR" b="1" dirty="0">
              <a:solidFill>
                <a:srgbClr val="FF0000"/>
              </a:solidFill>
              <a:cs typeface="+mn-cs"/>
            </a:endParaRPr>
          </a:p>
          <a:p>
            <a:pPr>
              <a:defRPr/>
            </a:pPr>
            <a:endParaRPr lang="pt-BR" b="1" dirty="0">
              <a:solidFill>
                <a:srgbClr val="FF0000"/>
              </a:solidFill>
              <a:cs typeface="+mn-cs"/>
            </a:endParaRPr>
          </a:p>
          <a:p>
            <a:pPr marL="458640" indent="-457200" algn="just" fontAlgn="auto">
              <a:spcBef>
                <a:spcPts val="697"/>
              </a:spcBef>
              <a:spcAft>
                <a:spcPts val="0"/>
              </a:spcAft>
              <a:buFontTx/>
              <a:buAutoNum type="arabicPeriod" startAt="7"/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102405" name="Imagem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1050" y="2166938"/>
            <a:ext cx="2220913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122237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GT PL 2177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Lista (incompleta) das Instituições e entidades participantes das discussões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0445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04451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E146D00-9509-48E7-A69E-0EDDE519920D}" type="slidenum">
              <a:rPr lang="pt-BR"/>
              <a:pPr/>
              <a:t>35</a:t>
            </a:fld>
            <a:endParaRPr lang="pt-BR"/>
          </a:p>
        </p:txBody>
      </p:sp>
      <p:sp>
        <p:nvSpPr>
          <p:cNvPr id="10" name="Forma livre 5"/>
          <p:cNvSpPr/>
          <p:nvPr/>
        </p:nvSpPr>
        <p:spPr>
          <a:xfrm>
            <a:off x="119063" y="1268413"/>
            <a:ext cx="11863387" cy="53863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41 - Ministério da Educação;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42 - Ministério da Fazenda;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43 - Ministério da Previdência Social;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44 - Ministério da Saúde;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45 - Ministério do Desenvolvimento, Indústria e Comércio 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Exterior – MDIC;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46 - Ministério do Planejamento, Orçamento e Gestão;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47 - </a:t>
            </a:r>
            <a:r>
              <a:rPr lang="pt-BR" altLang="pt-BR" b="1" dirty="0" err="1">
                <a:solidFill>
                  <a:srgbClr val="FF0000"/>
                </a:solidFill>
                <a:cs typeface="+mn-cs"/>
              </a:rPr>
              <a:t>Nuclebrás</a:t>
            </a:r>
            <a:r>
              <a:rPr lang="pt-BR" altLang="pt-BR" b="1" dirty="0">
                <a:solidFill>
                  <a:srgbClr val="FF0000"/>
                </a:solidFill>
                <a:cs typeface="+mn-cs"/>
              </a:rPr>
              <a:t> Equipamentos Pesados S.A. – NUCLEP;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48 - Secretaria da Micro e Pequena Empresa – SMPE;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49 - Secretaria de Relações Institucionais da Presidência da República – SRI;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50 - Serviço Brasileiro de Apoio às Micro e Pequenas Empresas – SEBRAE;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51 - Sociedade Brasileira para o Progresso da Ciência – SBPC;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52 - Tribunal de Contas da União – TCU;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53 - Universidade de São Paulo – USP;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54 - Universidade Estadual de Santa Cruz – UESC.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55 – Universidade Federal de Minas Gerais - UFMG</a:t>
            </a:r>
          </a:p>
          <a:p>
            <a:pPr>
              <a:defRPr/>
            </a:pPr>
            <a:r>
              <a:rPr lang="pt-BR" altLang="pt-BR" b="1" dirty="0">
                <a:solidFill>
                  <a:srgbClr val="FF0000"/>
                </a:solidFill>
                <a:cs typeface="+mn-cs"/>
              </a:rPr>
              <a:t>56 – Conselho Nacional das Fundações de Apoio às Instituições de Ensino Superior e de Pesquisa Científica e Tecnológica -- CONFIES</a:t>
            </a:r>
          </a:p>
          <a:p>
            <a:pPr>
              <a:defRPr/>
            </a:pPr>
            <a:endParaRPr lang="pt-BR" altLang="pt-BR" b="1" dirty="0">
              <a:solidFill>
                <a:srgbClr val="FF0000"/>
              </a:solidFill>
              <a:cs typeface="+mn-cs"/>
            </a:endParaRPr>
          </a:p>
          <a:p>
            <a:pPr>
              <a:defRPr/>
            </a:pPr>
            <a:endParaRPr lang="pt-BR" b="1" dirty="0">
              <a:solidFill>
                <a:srgbClr val="FF0000"/>
              </a:solidFill>
              <a:cs typeface="+mn-cs"/>
            </a:endParaRPr>
          </a:p>
          <a:p>
            <a:pPr marL="458640" indent="-457200" algn="just" fontAlgn="auto">
              <a:spcBef>
                <a:spcPts val="697"/>
              </a:spcBef>
              <a:spcAft>
                <a:spcPts val="0"/>
              </a:spcAft>
              <a:buFontTx/>
              <a:buAutoNum type="arabicPeriod" startAt="7"/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104453" name="Imagem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1050" y="2166938"/>
            <a:ext cx="2220913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 kern="0">
              <a:solidFill>
                <a:sysClr val="windowText" lastClr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914400" fontAlgn="auto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kern="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650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06501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843D88A-6127-4895-9A82-0EE47F6DB274}" type="slidenum">
              <a:rPr lang="pt-BR"/>
              <a:pPr/>
              <a:t>36</a:t>
            </a:fld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0854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0854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533E12B-8140-45B9-9701-CA14D45B7781}" type="slidenum">
              <a:rPr lang="pt-BR"/>
              <a:pPr/>
              <a:t>37</a:t>
            </a:fld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787400" y="1125538"/>
          <a:ext cx="10853738" cy="466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5632">
                  <a:extLst>
                    <a:ext uri="{9D8B030D-6E8A-4147-A177-3AD203B41FA5}"/>
                  </a:extLst>
                </a:gridCol>
                <a:gridCol w="5477057">
                  <a:extLst>
                    <a:ext uri="{9D8B030D-6E8A-4147-A177-3AD203B41FA5}"/>
                  </a:extLst>
                </a:gridCol>
              </a:tblGrid>
              <a:tr h="293806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  <a:tr h="22863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23. É competência comum da União, dos Estados, do Distrito Federal e dos Municípios:</a:t>
                      </a:r>
                    </a:p>
                    <a:p>
                      <a:r>
                        <a:rPr lang="pt-BR" sz="1800" dirty="0"/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– proporcionar os meios de acesso à cultura, à educação e à ciência; 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23. É competência comum da União, dos Estados, do Distrito Federal e dos Municípios: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- proporcionar os meios de acesso à cultura, à educação, à ciência, </a:t>
                      </a:r>
                      <a:r>
                        <a:rPr lang="pt-BR" sz="180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tecnologia, à pesquisa e à inovação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  <a:tr h="201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24. Compete à União, aos Estados e ao Distrito Federal legislar concorrentemente sobre: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IX – educação, cultura, ensino e desporto;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24. Compete à União, aos Estados e ao Distrito Federal legislar concorrentemente sobre: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IX - educação, cultura, ensino, desporto, </a:t>
                      </a:r>
                      <a:r>
                        <a:rPr lang="pt-BR" sz="180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ciência, tecnologia, pesquisa e inovação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/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08562" name="CaixaDeTexto 11"/>
          <p:cNvSpPr txBox="1">
            <a:spLocks noChangeArrowheads="1"/>
          </p:cNvSpPr>
          <p:nvPr/>
        </p:nvSpPr>
        <p:spPr bwMode="auto">
          <a:xfrm>
            <a:off x="1847850" y="5876925"/>
            <a:ext cx="868045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Legislação concorrente:  Não existindo norma local ou havendo conflito, vale a FEDERAL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1059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1059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6AB1438-8A1C-4165-8A45-150745FA55E3}" type="slidenum">
              <a:rPr lang="pt-BR"/>
              <a:pPr/>
              <a:t>38</a:t>
            </a:fld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787400" y="1125538"/>
          <a:ext cx="10801350" cy="466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0128">
                  <a:extLst>
                    <a:ext uri="{9D8B030D-6E8A-4147-A177-3AD203B41FA5}"/>
                  </a:extLst>
                </a:gridCol>
                <a:gridCol w="5451072">
                  <a:extLst>
                    <a:ext uri="{9D8B030D-6E8A-4147-A177-3AD203B41FA5}"/>
                  </a:extLst>
                </a:gridCol>
              </a:tblGrid>
              <a:tr h="293806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  <a:tr h="22863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23. É competência comum da União, dos Estados, do Distrito Federal e dos Municípios:</a:t>
                      </a:r>
                    </a:p>
                    <a:p>
                      <a:r>
                        <a:rPr lang="pt-BR" sz="1800" dirty="0"/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– proporcionar os meios de acesso à cultura, à educação e à ciência; 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23. É competência comum da União, dos Estados, do Distrito Federal e dos Municípios: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- proporcionar os meios de acesso à cultura, à educação, à ciência, </a:t>
                      </a:r>
                      <a:r>
                        <a:rPr lang="pt-BR" sz="180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tecnologia, à pesquisa e à inovação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  <a:tr h="201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24. Compete à União, aos Estados e ao Distrito Federal legislar concorrentemente sobre: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IX – educação, cultura, ensino e desporto;</a:t>
                      </a:r>
                      <a:endParaRPr lang="pt-BR" sz="1800" dirty="0"/>
                    </a:p>
                  </a:txBody>
                  <a:tcPr marL="91436" marR="91436" marT="45729" marB="457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24. Compete à União, aos Estados e ao Distrito Federal legislar concorrentemente sobre: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IX - educação, cultura, ensino, desporto, </a:t>
                      </a:r>
                      <a:r>
                        <a:rPr lang="pt-BR" sz="180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ciência, tecnologia, pesquisa e inovação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/>
                    </a:p>
                  </a:txBody>
                  <a:tcPr marL="91436" marR="91436" marT="45729" marB="4572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10610" name="CaixaDeTexto 11"/>
          <p:cNvSpPr txBox="1">
            <a:spLocks noChangeArrowheads="1"/>
          </p:cNvSpPr>
          <p:nvPr/>
        </p:nvSpPr>
        <p:spPr bwMode="auto">
          <a:xfrm>
            <a:off x="1847850" y="5876925"/>
            <a:ext cx="868045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Legislação concorrente:  Não existindo norma local ou havendo conflito, vale a FEDERAL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85091" y="1700808"/>
            <a:ext cx="8856538" cy="37856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Fica explícito que todos os entes federados têm competência comum no que toca à obrigação de proporcionar acesso à CT&amp;I;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Fica caracterizada a solidariedade entre as esferas de governo no dever do Estado;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Fica explícito que os entes federados têm competência para legislar a respeito de CT&amp;I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A competência concorrente implica em que, existindo conflito de normas, prevalece o entendimento do ente federal;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A ideia é estabelecer uma coordenação entre esfera federal e estadual;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1264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1264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1E0BB0F-0BE4-414E-8BE5-C573BB1A92BC}" type="slidenum">
              <a:rPr lang="pt-BR"/>
              <a:pPr/>
              <a:t>39</a:t>
            </a:fld>
            <a:endParaRPr lang="pt-BR"/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754063" y="1196975"/>
          <a:ext cx="10887075" cy="471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069">
                  <a:extLst>
                    <a:ext uri="{9D8B030D-6E8A-4147-A177-3AD203B41FA5}"/>
                  </a:extLst>
                </a:gridCol>
                <a:gridCol w="5493804">
                  <a:extLst>
                    <a:ext uri="{9D8B030D-6E8A-4147-A177-3AD203B41FA5}"/>
                  </a:extLst>
                </a:gridCol>
              </a:tblGrid>
              <a:tr h="377292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T="45725" marB="45725"/>
                </a:tc>
                <a:extLst>
                  <a:ext uri="{0D108BD9-81ED-4DB2-BD59-A6C34878D82A}"/>
                </a:extLst>
              </a:tr>
              <a:tr h="4338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167. São vedados: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 - a transposição, o remanejamento ou a transferência de recursos de uma categoria de programação para outra ou de um órgão para outro, sem prévia autorização legislativa;</a:t>
                      </a:r>
                      <a:endParaRPr lang="pt-BR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“Art. 167. .....................................................................§ 1º ..............................................................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..................................................................... § </a:t>
                      </a:r>
                      <a:r>
                        <a:rPr lang="pt-B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A transposição, o remanejamento ou a transferência de recursos de uma categoria de programação para outra poderão ser admitidos, no âmbito das atividades de ciência, tecnologia e inovação, com o objetivo de viabilizar os resultados de projetos restritos a essas funções, mediante ato do Poder Executivo, sem necessidade da prévia autorização legislativa prevista no inciso VI deste artigo. </a:t>
                      </a: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25" marB="45725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43010" name="Imagem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2313" y="895350"/>
            <a:ext cx="8280400" cy="534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DA04DE4-778E-4453-B1DC-E55AE11538D5}" type="slidenum">
              <a:rPr lang="en-US" altLang="pt-BR"/>
              <a:pPr/>
              <a:t>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Déficit Tecnológico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013" name="Espaço Reservado para Rodapé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1469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14691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C766753-168B-44FE-AD6D-95793844FACB}" type="slidenum">
              <a:rPr lang="pt-BR"/>
              <a:pPr/>
              <a:t>40</a:t>
            </a:fld>
            <a:endParaRPr lang="pt-BR"/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754063" y="1196975"/>
          <a:ext cx="10887075" cy="471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069">
                  <a:extLst>
                    <a:ext uri="{9D8B030D-6E8A-4147-A177-3AD203B41FA5}"/>
                  </a:extLst>
                </a:gridCol>
                <a:gridCol w="5493804">
                  <a:extLst>
                    <a:ext uri="{9D8B030D-6E8A-4147-A177-3AD203B41FA5}"/>
                  </a:extLst>
                </a:gridCol>
              </a:tblGrid>
              <a:tr h="377292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T="45725" marB="45725"/>
                </a:tc>
                <a:extLst>
                  <a:ext uri="{0D108BD9-81ED-4DB2-BD59-A6C34878D82A}"/>
                </a:extLst>
              </a:tr>
              <a:tr h="4338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167. São vedados: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...</a:t>
                      </a:r>
                    </a:p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 - a transposição, o remanejamento ou a transferência de recursos de uma categoria de programação para outra ou de um órgão para outro, sem prévia autorização legislativa;</a:t>
                      </a:r>
                      <a:endParaRPr lang="pt-BR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“Art. 167. .....................................................................§ 1º ..............................................................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..................................................................... § </a:t>
                      </a:r>
                      <a:r>
                        <a:rPr lang="pt-BR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A transposição, o remanejamento ou a transferência de recursos de uma categoria de programação para outra poderão ser admitidos, no âmbito das atividades de ciência, tecnologia e inovação, com o objetivo de viabilizar os resultados de projetos restritos a essas funções, mediante ato do Poder Executivo, sem necessidade da prévia autorização legislativa prevista no inciso VI deste artigo. </a:t>
                      </a: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25" marB="45725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14703" name="CaixaDeTexto 12"/>
          <p:cNvSpPr txBox="1">
            <a:spLocks noChangeArrowheads="1"/>
          </p:cNvSpPr>
          <p:nvPr/>
        </p:nvSpPr>
        <p:spPr bwMode="auto">
          <a:xfrm>
            <a:off x="2347913" y="5157788"/>
            <a:ext cx="7559675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Lei 13.243 – Estendo ao pesquisador e à ICT a prerrogativa.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699450" y="2492896"/>
            <a:ext cx="8856538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O remanejamento de recursos de C,T&amp;I entre rubricas fica dispensado de autorização legislativa (lei específica), podendo ser realizado por ato do Executivo (decreto);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Não dá liberdade </a:t>
            </a:r>
            <a:r>
              <a:rPr lang="pt-BR" altLang="pt-BR" sz="2400" i="1" dirty="0"/>
              <a:t>a priori </a:t>
            </a:r>
            <a:r>
              <a:rPr lang="pt-BR" altLang="pt-BR" sz="2400" dirty="0"/>
              <a:t>ao gestor de programa ou projeto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1673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1673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1992764-B4CC-4700-B218-FB092130DC07}" type="slidenum">
              <a:rPr lang="pt-BR"/>
              <a:pPr/>
              <a:t>41</a:t>
            </a:fld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695325" y="1700213"/>
          <a:ext cx="10945813" cy="2657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463">
                  <a:extLst>
                    <a:ext uri="{9D8B030D-6E8A-4147-A177-3AD203B41FA5}"/>
                  </a:extLst>
                </a:gridCol>
                <a:gridCol w="5523753">
                  <a:extLst>
                    <a:ext uri="{9D8B030D-6E8A-4147-A177-3AD203B41FA5}"/>
                  </a:extLst>
                </a:gridCol>
              </a:tblGrid>
              <a:tr h="370906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36" marR="91436" marT="45728" marB="45728"/>
                </a:tc>
                <a:extLst>
                  <a:ext uri="{0D108BD9-81ED-4DB2-BD59-A6C34878D82A}"/>
                </a:extLst>
              </a:tr>
              <a:tr h="2286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200. Ao sistema único de saúde compete, além de outras atribuições, nos termos da lei:</a:t>
                      </a:r>
                    </a:p>
                    <a:p>
                      <a:r>
                        <a:rPr lang="pt-BR" sz="1800" dirty="0"/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– </a:t>
                      </a:r>
                      <a:r>
                        <a:rPr lang="pt-BR" sz="1800" i="1" dirty="0"/>
                        <a:t>incrementar em sua área de atuação o desenvolvimento científico e tecnológico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endParaRPr lang="pt-BR" sz="1800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200. Ao sistema único de saúde compete, além de outras atribuições, nos termos da lei: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 - </a:t>
                      </a:r>
                      <a:r>
                        <a:rPr lang="pt-BR" sz="1800" i="1" dirty="0"/>
                        <a:t>incrementar em sua área de atuação o desenvolvimento científico e tecnológico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e a inovação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28" marB="45728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16751" name="CaixaDeTexto 10"/>
          <p:cNvSpPr txBox="1">
            <a:spLocks noChangeArrowheads="1"/>
          </p:cNvSpPr>
          <p:nvPr/>
        </p:nvSpPr>
        <p:spPr bwMode="auto">
          <a:xfrm>
            <a:off x="1947863" y="4652963"/>
            <a:ext cx="8439150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Investimento em CT&amp;I é inserido nas competências do Sistema Único de Saúde (SUS)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1878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1878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3904F25-9707-44C1-AAC5-58B049436D71}" type="slidenum">
              <a:rPr lang="pt-BR"/>
              <a:pPr/>
              <a:t>42</a:t>
            </a:fld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766763" y="1412875"/>
          <a:ext cx="10874375" cy="359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563">
                  <a:extLst>
                    <a:ext uri="{9D8B030D-6E8A-4147-A177-3AD203B41FA5}"/>
                  </a:extLst>
                </a:gridCol>
                <a:gridCol w="5598644">
                  <a:extLst>
                    <a:ext uri="{9D8B030D-6E8A-4147-A177-3AD203B41FA5}"/>
                  </a:extLst>
                </a:gridCol>
              </a:tblGrid>
              <a:tr h="370620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36" marR="91436" marT="45693" marB="4569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36" marR="91436" marT="45693" marB="45693"/>
                </a:tc>
                <a:extLst>
                  <a:ext uri="{0D108BD9-81ED-4DB2-BD59-A6C34878D82A}"/>
                </a:extLst>
              </a:tr>
              <a:tr h="666092">
                <a:tc>
                  <a:txBody>
                    <a:bodyPr/>
                    <a:lstStyle/>
                    <a:p>
                      <a:pPr rtl="0"/>
                      <a:r>
                        <a:rPr lang="pt-BR" sz="1800" i="1" dirty="0"/>
                        <a:t>CAPÍTULO IV </a:t>
                      </a:r>
                    </a:p>
                    <a:p>
                      <a:pPr rtl="0"/>
                      <a:r>
                        <a:rPr lang="pt-BR" sz="1800" i="1" dirty="0"/>
                        <a:t>Da Ciência</a:t>
                      </a:r>
                      <a:r>
                        <a:rPr lang="pt-BR" sz="1800" i="1" baseline="0" dirty="0"/>
                        <a:t> e</a:t>
                      </a:r>
                      <a:r>
                        <a:rPr lang="pt-BR" sz="1800" i="1" dirty="0"/>
                        <a:t> Tecnologia</a:t>
                      </a:r>
                      <a:endParaRPr lang="pt-BR" sz="1800" dirty="0"/>
                    </a:p>
                  </a:txBody>
                  <a:tcPr marL="91436" marR="91436" marT="45728" marB="45728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i="1" dirty="0"/>
                        <a:t>CAPÍTULO IV </a:t>
                      </a:r>
                    </a:p>
                    <a:p>
                      <a:pPr rtl="0"/>
                      <a:r>
                        <a:rPr lang="pt-BR" sz="1800" i="1" dirty="0"/>
                        <a:t>Da Ciência</a:t>
                      </a:r>
                      <a:r>
                        <a:rPr lang="pt-BR" sz="1800" b="1" i="1" baseline="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pt-BR" sz="1800" i="1" dirty="0"/>
                        <a:t> Tecnologia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e Inovação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28" marB="45728"/>
                </a:tc>
                <a:extLst>
                  <a:ext uri="{0D108BD9-81ED-4DB2-BD59-A6C34878D82A}"/>
                </a:extLst>
              </a:tr>
              <a:tr h="25599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Art. 213. Os recursos públicos serão destinados às escolas públicas, podendo ser dirigidos a escolas comunitárias, confessionais ou filantrópicas, definidas em lei, que: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§ 2º - As atividades universitárias de pesquisa e extensão poderão receber apoio financeiro do Poder Público.</a:t>
                      </a:r>
                    </a:p>
                  </a:txBody>
                  <a:tcPr marL="91436" marR="91436" marT="45693" marB="45693"/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  <a:p>
                      <a:endParaRPr lang="pt-BR" sz="1800" dirty="0"/>
                    </a:p>
                    <a:p>
                      <a:r>
                        <a:rPr lang="pt-BR" sz="1800" dirty="0"/>
                        <a:t>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/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§ 2º As atividades de pesquisa, de extensão </a:t>
                      </a:r>
                      <a:r>
                        <a:rPr lang="pt-BR" sz="1800" dirty="0">
                          <a:solidFill>
                            <a:srgbClr val="FF0000"/>
                          </a:solidFill>
                        </a:rPr>
                        <a:t>e de estímulo e fomento à inovação realizadas por universidades e/ou por instituições de educação profissional e tecnológica</a:t>
                      </a:r>
                      <a:r>
                        <a:rPr lang="pt-BR" sz="1800" dirty="0"/>
                        <a:t> poderão receber apoio financeiro do Poder Público.</a:t>
                      </a:r>
                    </a:p>
                  </a:txBody>
                  <a:tcPr marL="91436" marR="91436" marT="45693" marB="45693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2083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083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1B6E074-A24C-4A6D-B04B-07F5CFCEDB42}" type="slidenum">
              <a:rPr lang="pt-BR"/>
              <a:pPr/>
              <a:t>43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674688" y="1033463"/>
          <a:ext cx="10944225" cy="498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463">
                  <a:extLst>
                    <a:ext uri="{9D8B030D-6E8A-4147-A177-3AD203B41FA5}"/>
                  </a:extLst>
                </a:gridCol>
                <a:gridCol w="5523753">
                  <a:extLst>
                    <a:ext uri="{9D8B030D-6E8A-4147-A177-3AD203B41FA5}"/>
                  </a:extLst>
                </a:gridCol>
              </a:tblGrid>
              <a:tr h="349150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36" marR="91436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36" marR="91436" marT="45723" marB="45723"/>
                </a:tc>
                <a:extLst>
                  <a:ext uri="{0D108BD9-81ED-4DB2-BD59-A6C34878D82A}"/>
                </a:extLst>
              </a:tr>
              <a:tr h="349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/>
                    </a:p>
                  </a:txBody>
                  <a:tcPr marL="91436" marR="91436" marT="45723" marB="457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23" marB="45723"/>
                </a:tc>
                <a:extLst>
                  <a:ext uri="{0D108BD9-81ED-4DB2-BD59-A6C34878D82A}"/>
                </a:extLst>
              </a:tr>
              <a:tr h="1134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218. O Estado promoverá e incentivará o desenvolvimento científico, a pesquisa e a capacitação tecnológicas</a:t>
                      </a:r>
                      <a:endParaRPr lang="pt-BR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/>
                    </a:p>
                  </a:txBody>
                  <a:tcPr marL="91436" marR="91436" marT="45723" marB="457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218. O Estado promoverá e incentivará o desenvolvimento científico, a pesquisa</a:t>
                      </a:r>
                      <a:r>
                        <a:rPr lang="pt-BR" sz="180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capacitação </a:t>
                      </a:r>
                      <a:r>
                        <a:rPr lang="pt-BR" sz="1800" b="1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científica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tecnológica </a:t>
                      </a:r>
                      <a:r>
                        <a:rPr lang="pt-BR" sz="1800" b="1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 a inovação</a:t>
                      </a:r>
                      <a:endParaRPr lang="pt-BR" sz="1800" dirty="0"/>
                    </a:p>
                  </a:txBody>
                  <a:tcPr marL="91436" marR="91436" marT="45723" marB="45723"/>
                </a:tc>
                <a:extLst>
                  <a:ext uri="{0D108BD9-81ED-4DB2-BD59-A6C34878D82A}"/>
                </a:extLst>
              </a:tr>
              <a:tr h="1291939"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1º - A pesquisa científica </a:t>
                      </a:r>
                      <a:r>
                        <a:rPr lang="pt-B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básica 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receberá tratamento prioritário do Estado, tendo em vista o bem público e o progresso das ciências. </a:t>
                      </a:r>
                      <a:endParaRPr lang="pt-BR" sz="1800" dirty="0"/>
                    </a:p>
                  </a:txBody>
                  <a:tcPr marL="91436" marR="91436" marT="45723" marB="45723"/>
                </a:tc>
                <a:tc>
                  <a:txBody>
                    <a:bodyPr/>
                    <a:lstStyle/>
                    <a:p>
                      <a:pPr marL="0" lvl="2" indent="0" algn="just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dirty="0"/>
                        <a:t>§ 1º A </a:t>
                      </a:r>
                      <a:r>
                        <a:rPr lang="en-US" sz="1800" dirty="0" err="1"/>
                        <a:t>pesquisa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científica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básica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tecnológica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/>
                        <a:t>receberá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tratamento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prioritário</a:t>
                      </a:r>
                      <a:r>
                        <a:rPr lang="en-US" sz="1800" dirty="0"/>
                        <a:t> do Estado, </a:t>
                      </a:r>
                      <a:r>
                        <a:rPr lang="en-US" sz="1800" dirty="0" err="1"/>
                        <a:t>tendo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em</a:t>
                      </a:r>
                      <a:r>
                        <a:rPr lang="en-US" sz="1800" dirty="0"/>
                        <a:t> vista o </a:t>
                      </a:r>
                      <a:r>
                        <a:rPr lang="en-US" sz="1800" dirty="0" err="1"/>
                        <a:t>bem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público</a:t>
                      </a:r>
                      <a:r>
                        <a:rPr lang="en-US" sz="1800" dirty="0"/>
                        <a:t> e o </a:t>
                      </a:r>
                      <a:r>
                        <a:rPr lang="en-US" sz="1800" dirty="0" err="1"/>
                        <a:t>progresso</a:t>
                      </a:r>
                      <a:r>
                        <a:rPr lang="en-US" sz="1800" dirty="0"/>
                        <a:t> da </a:t>
                      </a:r>
                      <a:r>
                        <a:rPr lang="en-US" sz="1800" dirty="0" err="1"/>
                        <a:t>ciência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tecnologia</a:t>
                      </a:r>
                      <a:r>
                        <a:rPr lang="en-US" sz="1800" dirty="0"/>
                        <a:t>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inovação</a:t>
                      </a:r>
                      <a:r>
                        <a:rPr lang="en-US" sz="1800" dirty="0"/>
                        <a:t>. </a:t>
                      </a:r>
                    </a:p>
                  </a:txBody>
                  <a:tcPr marL="91436" marR="91436" marT="45723" marB="45723"/>
                </a:tc>
                <a:extLst>
                  <a:ext uri="{0D108BD9-81ED-4DB2-BD59-A6C34878D82A}"/>
                </a:extLst>
              </a:tr>
              <a:tr h="1776416">
                <a:tc>
                  <a:txBody>
                    <a:bodyPr/>
                    <a:lstStyle/>
                    <a:p>
                      <a:r>
                        <a:rPr lang="en-US" sz="1800" dirty="0"/>
                        <a:t>§ 3º O Estado </a:t>
                      </a:r>
                      <a:r>
                        <a:rPr lang="en-US" sz="1800" dirty="0" err="1"/>
                        <a:t>apoiará</a:t>
                      </a:r>
                      <a:r>
                        <a:rPr lang="en-US" sz="1800" dirty="0"/>
                        <a:t> a </a:t>
                      </a:r>
                      <a:r>
                        <a:rPr lang="en-US" sz="1800" dirty="0" err="1"/>
                        <a:t>formação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recursos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humanos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nas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áreas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ciência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pesquisa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tecnologia</a:t>
                      </a:r>
                      <a:r>
                        <a:rPr lang="en-US" sz="1800" dirty="0"/>
                        <a:t> e </a:t>
                      </a:r>
                      <a:r>
                        <a:rPr lang="en-US" sz="1800" dirty="0" err="1"/>
                        <a:t>inovação</a:t>
                      </a:r>
                      <a:r>
                        <a:rPr lang="en-US" sz="1800" dirty="0"/>
                        <a:t>, inclusive </a:t>
                      </a:r>
                      <a:r>
                        <a:rPr lang="en-US" sz="1800" dirty="0" err="1"/>
                        <a:t>por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meio</a:t>
                      </a:r>
                      <a:r>
                        <a:rPr lang="en-US" sz="1800" dirty="0"/>
                        <a:t> do </a:t>
                      </a:r>
                      <a:r>
                        <a:rPr lang="en-US" sz="1800" dirty="0" err="1"/>
                        <a:t>apoio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às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atividades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extensão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tecnológica</a:t>
                      </a:r>
                      <a:r>
                        <a:rPr lang="en-US" sz="1800" dirty="0"/>
                        <a:t>.</a:t>
                      </a:r>
                      <a:endParaRPr lang="pt-BR" sz="1800" dirty="0"/>
                    </a:p>
                  </a:txBody>
                  <a:tcPr marL="91436" marR="91436" marT="45723" marB="45723"/>
                </a:tc>
                <a:tc>
                  <a:txBody>
                    <a:bodyPr/>
                    <a:lstStyle/>
                    <a:p>
                      <a:pPr marL="0" lvl="2" indent="0" algn="just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dirty="0"/>
                        <a:t>§ 3º O Estado </a:t>
                      </a:r>
                      <a:r>
                        <a:rPr lang="en-US" sz="1800" dirty="0" err="1"/>
                        <a:t>apoiará</a:t>
                      </a:r>
                      <a:r>
                        <a:rPr lang="en-US" sz="1800" dirty="0"/>
                        <a:t> a </a:t>
                      </a:r>
                      <a:r>
                        <a:rPr lang="en-US" sz="1800" dirty="0" err="1"/>
                        <a:t>formação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recursos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humanos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nas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áreas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ciência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pesquisa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tecnologia</a:t>
                      </a:r>
                      <a:r>
                        <a:rPr lang="en-US" sz="1800" dirty="0"/>
                        <a:t> e </a:t>
                      </a:r>
                      <a:r>
                        <a:rPr lang="en-US" sz="1800" dirty="0" err="1"/>
                        <a:t>inovação</a:t>
                      </a:r>
                      <a:r>
                        <a:rPr lang="en-US" sz="1800" dirty="0"/>
                        <a:t>, inclusive </a:t>
                      </a:r>
                      <a:r>
                        <a:rPr lang="en-US" sz="1800" dirty="0" err="1"/>
                        <a:t>por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meio</a:t>
                      </a:r>
                      <a:r>
                        <a:rPr lang="en-US" sz="1800" dirty="0"/>
                        <a:t> do </a:t>
                      </a:r>
                      <a:r>
                        <a:rPr lang="en-US" sz="1800" dirty="0" err="1"/>
                        <a:t>apoio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às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atividades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extensão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tecnológica</a:t>
                      </a:r>
                      <a:r>
                        <a:rPr lang="en-US" sz="1800" dirty="0"/>
                        <a:t>,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concederá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que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delas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se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ocupem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meios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condições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especiais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trabalho</a:t>
                      </a:r>
                      <a:r>
                        <a:rPr lang="en-US" sz="1800" dirty="0"/>
                        <a:t>.</a:t>
                      </a:r>
                    </a:p>
                  </a:txBody>
                  <a:tcPr marL="91436" marR="91436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2288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288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DFF0B82-DF68-418D-81E6-E798D39F1FBD}" type="slidenum">
              <a:rPr lang="pt-BR"/>
              <a:pPr/>
              <a:t>44</a:t>
            </a:fld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695325" y="1052513"/>
          <a:ext cx="10945813" cy="496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>
                  <a:extLst>
                    <a:ext uri="{9D8B030D-6E8A-4147-A177-3AD203B41FA5}"/>
                  </a:extLst>
                </a:gridCol>
                <a:gridCol w="5472608">
                  <a:extLst>
                    <a:ext uri="{9D8B030D-6E8A-4147-A177-3AD203B41FA5}"/>
                  </a:extLst>
                </a:gridCol>
              </a:tblGrid>
              <a:tr h="342424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  <a:tr h="1604234"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- É facultado aos Estados e ao Distrito Federal vincular parcela de sua receita orçamentária a entidades públicas de fomento ao ensino e à pesquisa científica e tecnológica.</a:t>
                      </a:r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É facultado </a:t>
                      </a:r>
                      <a:r>
                        <a:rPr lang="pt-BR" sz="1800" b="1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União, 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aos Estados e ao Distrito Federal vincular parcela de sua receita orçamentária a entidades públicas de fomento ao ensino e à pesquisa científica e tecnológica.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  <a:tr h="2998532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lvl="2" indent="0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§ 6º O Estado,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execução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atividades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previstas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caput 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estimulará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articulação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entre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entes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tanto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públicos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quanto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privados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nas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diversas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esferas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governo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.  </a:t>
                      </a:r>
                    </a:p>
                    <a:p>
                      <a:pPr lvl="2" fontAlgn="auto">
                        <a:spcAft>
                          <a:spcPts val="0"/>
                        </a:spcAft>
                        <a:defRPr/>
                      </a:pP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2" indent="0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§ 7º O Estado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promoverá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incentivará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atuação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exterior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instituições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públicas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ciência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tecnologia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inovação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com vistas à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execução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atividades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previstas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caput. 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22898" name="CaixaDeTexto 8"/>
          <p:cNvSpPr txBox="1">
            <a:spLocks noChangeArrowheads="1"/>
          </p:cNvSpPr>
          <p:nvPr/>
        </p:nvSpPr>
        <p:spPr bwMode="auto">
          <a:xfrm>
            <a:off x="1754188" y="3473450"/>
            <a:ext cx="3617912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Indica já o SNCTI e a “tripla hélice” ...</a:t>
            </a:r>
          </a:p>
        </p:txBody>
      </p:sp>
      <p:sp>
        <p:nvSpPr>
          <p:cNvPr id="122899" name="CaixaDeTexto 9"/>
          <p:cNvSpPr txBox="1">
            <a:spLocks noChangeArrowheads="1"/>
          </p:cNvSpPr>
          <p:nvPr/>
        </p:nvSpPr>
        <p:spPr bwMode="auto">
          <a:xfrm>
            <a:off x="2079625" y="4724400"/>
            <a:ext cx="3294063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Internacionalização das atividades de pesquisa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2493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4931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53191EF-DB68-42C4-B717-346EEC71EC07}" type="slidenum">
              <a:rPr lang="pt-BR"/>
              <a:pPr/>
              <a:t>45</a:t>
            </a:fld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695325" y="1052513"/>
          <a:ext cx="10945813" cy="484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608">
                  <a:extLst>
                    <a:ext uri="{9D8B030D-6E8A-4147-A177-3AD203B41FA5}"/>
                  </a:extLst>
                </a:gridCol>
                <a:gridCol w="5472608">
                  <a:extLst>
                    <a:ext uri="{9D8B030D-6E8A-4147-A177-3AD203B41FA5}"/>
                  </a:extLst>
                </a:gridCol>
              </a:tblGrid>
              <a:tr h="342424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  <a:tr h="1604234"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- É facultado aos Estados e ao Distrito Federal vincular parcela de sua receita orçamentária a entidades públicas de fomento ao ensino e à pesquisa científica e tecnológica.</a:t>
                      </a:r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 5º É facultado </a:t>
                      </a:r>
                      <a:r>
                        <a:rPr lang="pt-BR" sz="1800" b="1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 União, </a:t>
                      </a:r>
                      <a:r>
                        <a:rPr lang="pt-BR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aos Estados e ao Distrito Federal vincular parcela de sua receita orçamentária a entidades públicas de fomento ao ensino e à pesquisa científica e tecnológica.</a:t>
                      </a:r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  <a:tr h="2870239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41" marR="91441" marT="45733" marB="45733"/>
                </a:tc>
                <a:tc>
                  <a:txBody>
                    <a:bodyPr/>
                    <a:lstStyle/>
                    <a:p>
                      <a:pPr marL="0" lvl="2" indent="0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§ 6º O Estado,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execução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atividades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previstas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caput 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estimulará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articulação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entre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entes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tanto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públicos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quanto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privados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nas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diversas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esferas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governo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.  </a:t>
                      </a:r>
                    </a:p>
                    <a:p>
                      <a:pPr lvl="2" fontAlgn="auto">
                        <a:spcAft>
                          <a:spcPts val="0"/>
                        </a:spcAft>
                        <a:defRPr/>
                      </a:pP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2" indent="0" fontAlgn="auto">
                        <a:spcAft>
                          <a:spcPts val="0"/>
                        </a:spcAft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§ 7º O Estado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promoverá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incentivará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a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atuação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exterior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instituições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públicas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ciência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tecnologia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e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inovação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, com vistas à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execução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das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atividades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</a:rPr>
                        <a:t>previstas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no caput. </a:t>
                      </a:r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 marT="45733" marB="45733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379476" y="2503369"/>
            <a:ext cx="9577064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Fundamenta a atuação coordenada de entes das três esferas de governo;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Viabiliza uma atuação internacional das ICT;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Abre espaço para condições de trabalho apropriadas ao cientista.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2697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697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B5E2E59-4603-4FE0-85C8-CE45C4F774AC}" type="slidenum">
              <a:rPr lang="pt-BR"/>
              <a:pPr/>
              <a:t>46</a:t>
            </a:fld>
            <a:endParaRPr lang="pt-BR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766763" y="1347788"/>
          <a:ext cx="10874375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713">
                  <a:extLst>
                    <a:ext uri="{9D8B030D-6E8A-4147-A177-3AD203B41FA5}"/>
                  </a:extLst>
                </a:gridCol>
                <a:gridCol w="5681495">
                  <a:extLst>
                    <a:ext uri="{9D8B030D-6E8A-4147-A177-3AD203B41FA5}"/>
                  </a:extLst>
                </a:gridCol>
              </a:tblGrid>
              <a:tr h="370867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3108933"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Art. 219. O mercado interno integra o patrimônio nacional e será incentivado de modo a viabilizar o desenvolvimento cultural e socioeconômico, o bem-estar da população e a autonomia tecnológica do País, nos termos de lei federal.</a:t>
                      </a:r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...</a:t>
                      </a:r>
                    </a:p>
                    <a:p>
                      <a:pPr rtl="0"/>
                      <a:endParaRPr lang="pt-BR" sz="1800" b="1" i="1" dirty="0">
                        <a:solidFill>
                          <a:srgbClr val="FF0000"/>
                        </a:solidFill>
                      </a:endParaRPr>
                    </a:p>
                    <a:p>
                      <a:pPr rtl="0"/>
                      <a:r>
                        <a:rPr lang="pt-BR" sz="2000" b="1" i="1" dirty="0">
                          <a:solidFill>
                            <a:srgbClr val="FF0000"/>
                          </a:solidFill>
                        </a:rPr>
                        <a:t>Parágrafo único.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 O Estado estimulará a formação e o fortalecimento da inovação nas empresas, bem como nos demais entes, públicos ou privados, a constituição e a manutenção de parques e polos tecnológicos e de demais ambientes promotores da inovação, a atuação dos inventores independentes e a criação, absorção, difusão e transferência de tecnologia.</a:t>
                      </a: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26991" name="CaixaDeTexto 11"/>
          <p:cNvSpPr txBox="1">
            <a:spLocks noChangeArrowheads="1"/>
          </p:cNvSpPr>
          <p:nvPr/>
        </p:nvSpPr>
        <p:spPr bwMode="auto">
          <a:xfrm>
            <a:off x="6383338" y="4991100"/>
            <a:ext cx="5092700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Empresas, parques tecnológicos, incubadoras (públicos e privados) ...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29026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9027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F3F4951-FEA3-41CA-8A78-AC7A94D0A041}" type="slidenum">
              <a:rPr lang="pt-BR"/>
              <a:pPr/>
              <a:t>47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695325" y="1484313"/>
          <a:ext cx="10945813" cy="402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95">
                  <a:extLst>
                    <a:ext uri="{9D8B030D-6E8A-4147-A177-3AD203B41FA5}"/>
                  </a:extLst>
                </a:gridCol>
                <a:gridCol w="5719121">
                  <a:extLst>
                    <a:ext uri="{9D8B030D-6E8A-4147-A177-3AD203B41FA5}"/>
                  </a:extLst>
                </a:gridCol>
              </a:tblGrid>
              <a:tr h="370859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3658216">
                <a:tc>
                  <a:txBody>
                    <a:bodyPr/>
                    <a:lstStyle/>
                    <a:p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Art. 219-A. A União, os Estados, o Distrito Federal e os Municípios poderão firmar instrumentos de cooperação com órgãos e entidades públicos e com entidades privadas, inclusive para o compartilhamento de recursos humanos especializados e capacidade instalada, para a execução de projetos de pesquisa, de desenvolvimento científico e tecnológico e de inovação, </a:t>
                      </a:r>
                      <a:r>
                        <a:rPr lang="pt-BR" sz="1800" b="1" i="1" dirty="0">
                          <a:solidFill>
                            <a:srgbClr val="002060"/>
                          </a:solidFill>
                        </a:rPr>
                        <a:t>mediante contrapartida financeira ou não financeira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assumida pelo ente beneficiário, na forma da lei. 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3107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31075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708B6EA-9EC8-4C84-BBDB-CD8C39579F5E}" type="slidenum">
              <a:rPr lang="pt-BR"/>
              <a:pPr/>
              <a:t>48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695325" y="1484313"/>
          <a:ext cx="10945813" cy="402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95">
                  <a:extLst>
                    <a:ext uri="{9D8B030D-6E8A-4147-A177-3AD203B41FA5}"/>
                  </a:extLst>
                </a:gridCol>
                <a:gridCol w="5719121">
                  <a:extLst>
                    <a:ext uri="{9D8B030D-6E8A-4147-A177-3AD203B41FA5}"/>
                  </a:extLst>
                </a:gridCol>
              </a:tblGrid>
              <a:tr h="370859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3658216">
                <a:tc>
                  <a:txBody>
                    <a:bodyPr/>
                    <a:lstStyle/>
                    <a:p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Art. 219-A. A União, os Estados, o Distrito Federal e os Municípios poderão firmar instrumentos de cooperação com órgãos e entidades públicos e com entidades privadas, inclusive para o compartilhamento de recursos humanos especializados e capacidade instalada, para a execução de projetos de pesquisa, de desenvolvimento científico e tecnológico e de inovação, </a:t>
                      </a:r>
                      <a:r>
                        <a:rPr lang="pt-BR" sz="1800" b="1" i="1" dirty="0">
                          <a:solidFill>
                            <a:srgbClr val="002060"/>
                          </a:solidFill>
                        </a:rPr>
                        <a:t>mediante contrapartida financeira ou não financeira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assumida pelo ente beneficiário, na forma da lei. 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80322" y="2523616"/>
            <a:ext cx="10945216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Fundamenta o apoio a entes privados;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Possibilidade de compartilhar profissionais entre entes públicos e privados;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Requer regulamentação harmonizada com o restante da legislação do setor público.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3312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33123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FC78B99-9DC4-4F9B-B617-D244F09469FA}" type="slidenum">
              <a:rPr lang="pt-BR"/>
              <a:pPr/>
              <a:t>49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752475" y="1196975"/>
          <a:ext cx="10872788" cy="466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712">
                  <a:extLst>
                    <a:ext uri="{9D8B030D-6E8A-4147-A177-3AD203B41FA5}"/>
                  </a:extLst>
                </a:gridCol>
                <a:gridCol w="5681495">
                  <a:extLst>
                    <a:ext uri="{9D8B030D-6E8A-4147-A177-3AD203B41FA5}"/>
                  </a:extLst>
                </a:gridCol>
              </a:tblGrid>
              <a:tr h="370865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2011817">
                <a:tc>
                  <a:txBody>
                    <a:bodyPr/>
                    <a:lstStyle/>
                    <a:p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Art. 219-B. O Sistema Nacional de Ciência, Tecnologia e Inovação será organizado em regime de colaboração entre entes públicos e privados, com vistas a promover o desenvolvimento científico e tecnológico e a inovação.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228615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§ 1º Lei federal disporá sobre as normas gerais do Sistema Nacional de Ciência, Tecnologia e Inovação.</a:t>
                      </a:r>
                    </a:p>
                    <a:p>
                      <a:pPr rtl="0"/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§ 2º Os Estados, o Distrito Federal e os Municípios legislarão concorrentemente sobre suas peculiaridades</a:t>
                      </a:r>
                      <a:r>
                        <a:rPr lang="pt-BR" sz="1800" i="1" dirty="0">
                          <a:solidFill>
                            <a:srgbClr val="FF0000"/>
                          </a:solidFill>
                        </a:rPr>
                        <a:t>.”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45058" name="Imagem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2313" y="895350"/>
            <a:ext cx="8280400" cy="534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CFA00CD-92D1-4C9F-A69B-0CC0F701F982}" type="slidenum">
              <a:rPr lang="en-US" altLang="pt-BR"/>
              <a:pPr/>
              <a:t>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Déficit Tecnológico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5061" name="Imagem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88" y="865188"/>
            <a:ext cx="57626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O que mudou na Constituição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35170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35171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79603B3-6AD8-4E8B-8DB2-F393F3DE5A29}" type="slidenum">
              <a:rPr lang="pt-BR"/>
              <a:pPr/>
              <a:t>50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752475" y="1196975"/>
          <a:ext cx="10872788" cy="466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712">
                  <a:extLst>
                    <a:ext uri="{9D8B030D-6E8A-4147-A177-3AD203B41FA5}"/>
                  </a:extLst>
                </a:gridCol>
                <a:gridCol w="5681495">
                  <a:extLst>
                    <a:ext uri="{9D8B030D-6E8A-4147-A177-3AD203B41FA5}"/>
                  </a:extLst>
                </a:gridCol>
              </a:tblGrid>
              <a:tr h="370865">
                <a:tc>
                  <a:txBody>
                    <a:bodyPr/>
                    <a:lstStyle/>
                    <a:p>
                      <a:r>
                        <a:rPr lang="pt-BR" sz="1800" dirty="0"/>
                        <a:t>Texto</a:t>
                      </a:r>
                      <a:r>
                        <a:rPr lang="pt-BR" sz="1800" baseline="0" dirty="0"/>
                        <a:t> Original da C. F.</a:t>
                      </a:r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Modificações propostas</a:t>
                      </a: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2011817">
                <a:tc>
                  <a:txBody>
                    <a:bodyPr/>
                    <a:lstStyle/>
                    <a:p>
                      <a:endParaRPr lang="pt-B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Art. 219-B. O Sistema Nacional de Ciência, Tecnologia e Inovação será organizado em regime de colaboração entre entes públicos e privados, com vistas a promover o desenvolvimento científico e tecnológico e a inovação.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  <a:tr h="2286155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42" marR="91442" marT="45723" marB="45723"/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§ 1º Lei federal disporá sobre as normas gerais do Sistema Nacional de Ciência, Tecnologia e Inovação.</a:t>
                      </a:r>
                    </a:p>
                    <a:p>
                      <a:pPr rtl="0"/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pPr rtl="0"/>
                      <a:r>
                        <a:rPr lang="pt-BR" sz="1800" b="1" i="1" dirty="0">
                          <a:solidFill>
                            <a:srgbClr val="FF0000"/>
                          </a:solidFill>
                        </a:rPr>
                        <a:t>§ 2º Os Estados, o Distrito Federal e os Municípios legislarão concorrentemente sobre suas peculiaridades</a:t>
                      </a:r>
                      <a:r>
                        <a:rPr lang="pt-BR" sz="1800" i="1" dirty="0">
                          <a:solidFill>
                            <a:srgbClr val="FF0000"/>
                          </a:solidFill>
                        </a:rPr>
                        <a:t>.”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42" marR="91442" marT="45723" marB="45723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60257" y="2746340"/>
            <a:ext cx="8856538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pt-BR" altLang="pt-BR" sz="2400" dirty="0">
                <a:solidFill>
                  <a:schemeClr val="bg1"/>
                </a:solidFill>
              </a:rPr>
              <a:t>Consolida a construção iniciada com as mudanças no art. 23 e 24, concebendo um Sistema Nacional de C,T&amp;I</a:t>
            </a:r>
          </a:p>
          <a:p>
            <a:pPr>
              <a:defRPr/>
            </a:pPr>
            <a:endParaRPr lang="pt-BR" altLang="pt-BR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0" y="0"/>
            <a:ext cx="11641138" cy="9080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EC 85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– Tramitação</a:t>
            </a:r>
            <a:endParaRPr lang="pt-BR" b="1" dirty="0">
              <a:solidFill>
                <a:srgbClr val="FFA401"/>
              </a:solidFill>
              <a:latin typeface="+mn-lt"/>
            </a:endParaRPr>
          </a:p>
        </p:txBody>
      </p:sp>
      <p:sp>
        <p:nvSpPr>
          <p:cNvPr id="13721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3721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C1A9850-1779-4DD9-9555-1911414CD327}" type="slidenum">
              <a:rPr lang="pt-BR"/>
              <a:pPr/>
              <a:t>51</a:t>
            </a:fld>
            <a:endParaRPr lang="pt-BR"/>
          </a:p>
        </p:txBody>
      </p:sp>
      <p:pic>
        <p:nvPicPr>
          <p:cNvPr id="137220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2563" y="0"/>
            <a:ext cx="4772025" cy="636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Subtítulo 2"/>
          <p:cNvSpPr txBox="1">
            <a:spLocks/>
          </p:cNvSpPr>
          <p:nvPr/>
        </p:nvSpPr>
        <p:spPr bwMode="auto">
          <a:xfrm>
            <a:off x="1416050" y="877888"/>
            <a:ext cx="3959225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altLang="pt-BR" sz="2400" b="1">
              <a:solidFill>
                <a:srgbClr val="C00000"/>
              </a:solidFill>
              <a:latin typeface="Corbel" pitchFamily="34" charset="0"/>
              <a:ea typeface="Arial Unicode MS" pitchFamily="34" charset="-128"/>
              <a:cs typeface="Times New Roman" pitchFamily="18" charset="0"/>
            </a:endParaRPr>
          </a:p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400" b="1">
                <a:solidFill>
                  <a:srgbClr val="C00000"/>
                </a:solidFill>
                <a:latin typeface="Corbel" pitchFamily="34" charset="0"/>
                <a:ea typeface="Arial Unicode MS" pitchFamily="34" charset="-128"/>
                <a:cs typeface="Times New Roman" pitchFamily="18" charset="0"/>
              </a:rPr>
              <a:t>Aprovado na Câmara Federal em 1º e 2º turno.</a:t>
            </a:r>
          </a:p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altLang="pt-BR" sz="2400" b="1">
              <a:solidFill>
                <a:srgbClr val="C00000"/>
              </a:solidFill>
              <a:latin typeface="Corbel" pitchFamily="34" charset="0"/>
              <a:ea typeface="Arial Unicode MS" pitchFamily="34" charset="-128"/>
              <a:cs typeface="Times New Roman" pitchFamily="18" charset="0"/>
            </a:endParaRPr>
          </a:p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400" b="1">
                <a:solidFill>
                  <a:srgbClr val="C00000"/>
                </a:solidFill>
                <a:latin typeface="Corbel" pitchFamily="34" charset="0"/>
                <a:ea typeface="Arial Unicode MS" pitchFamily="34" charset="-128"/>
                <a:cs typeface="Times New Roman" pitchFamily="18" charset="0"/>
              </a:rPr>
              <a:t>Aprovado por unanimidade no Senado em 17/12/2014.</a:t>
            </a:r>
          </a:p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altLang="pt-BR" sz="2400" b="1">
              <a:solidFill>
                <a:srgbClr val="C00000"/>
              </a:solidFill>
              <a:latin typeface="Corbel" pitchFamily="34" charset="0"/>
              <a:ea typeface="Arial Unicode MS" pitchFamily="34" charset="-128"/>
              <a:cs typeface="Times New Roman" pitchFamily="18" charset="0"/>
            </a:endParaRPr>
          </a:p>
          <a:p>
            <a:pPr>
              <a:lnSpc>
                <a:spcPct val="105000"/>
              </a:lnSpc>
              <a:spcAft>
                <a:spcPts val="900"/>
              </a:spcAft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2400" b="1">
                <a:solidFill>
                  <a:srgbClr val="C00000"/>
                </a:solidFill>
                <a:latin typeface="Corbel" pitchFamily="34" charset="0"/>
                <a:ea typeface="Arial Unicode MS" pitchFamily="34" charset="-128"/>
                <a:cs typeface="Times New Roman" pitchFamily="18" charset="0"/>
              </a:rPr>
              <a:t>Promulgado em fevereiro de 2015 como EC 85.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 kern="0">
              <a:solidFill>
                <a:sysClr val="windowText" lastClr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41991" name="CaixaDeTexto 1"/>
          <p:cNvSpPr txBox="1">
            <a:spLocks noChangeArrowheads="1"/>
          </p:cNvSpPr>
          <p:nvPr/>
        </p:nvSpPr>
        <p:spPr bwMode="auto">
          <a:xfrm>
            <a:off x="201613" y="1260475"/>
            <a:ext cx="1178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ts val="550"/>
              </a:spcBef>
              <a:spcAft>
                <a:spcPts val="300"/>
              </a:spcAft>
              <a:buChar char="•"/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defTabSz="914400" fontAlgn="auto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pt-BR" altLang="pt-BR" sz="4400" b="1" u="sng" kern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Conjuntura anterior e evolução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Comunidade de CT&amp;I se manifesta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GT (Grupo de Trabalho) 2177/2011 → Aliança</a:t>
            </a:r>
            <a:endParaRPr lang="pt-BR" altLang="pt-BR" sz="3200" b="1" kern="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Emenda Constitucional 85</a:t>
            </a:r>
          </a:p>
          <a:p>
            <a:pPr marL="742950" indent="-742950" defTabSz="914400" fontAlgn="auto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altLang="pt-BR" sz="32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Lei 13.243/2016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b="1" u="sng" dirty="0">
                <a:solidFill>
                  <a:schemeClr val="tx2"/>
                </a:solidFill>
                <a:latin typeface="+mn-lt"/>
              </a:rPr>
              <a:t>Sumário: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9268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39269" name="Espaço Reservado para Número de Slide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B5A9C84-15D8-4206-B86E-AD5A1C087CF8}" type="slidenum">
              <a:rPr lang="pt-BR"/>
              <a:pPr/>
              <a:t>52</a:t>
            </a:fld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AA4D6AF-F3E0-4AE0-9521-928E20F6B3B9}" type="slidenum">
              <a:rPr lang="en-US" altLang="pt-BR"/>
              <a:pPr/>
              <a:t>53</a:t>
            </a:fld>
            <a:endParaRPr lang="en-US" alt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206375" y="1160463"/>
            <a:ext cx="11779250" cy="5060950"/>
          </a:xfrm>
        </p:spPr>
        <p:txBody>
          <a:bodyPr rtlCol="0">
            <a:normAutofit/>
          </a:bodyPr>
          <a:lstStyle/>
          <a:p>
            <a:pPr marL="91440" indent="-91440" algn="ctr" defTabSz="1171517" fontAlgn="auto">
              <a:buFont typeface="Calibri" pitchFamily="34" charset="0"/>
              <a:buNone/>
              <a:defRPr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endParaRPr lang="pt-BR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r>
              <a:rPr lang="pt-B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NOVO MARCO LEGAL DE CT&amp;I</a:t>
            </a: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Lei 13. 243, de 11/01/2016</a:t>
            </a: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endParaRPr 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(Antigo “Código Nacional de CT&amp;I”)</a:t>
            </a:r>
          </a:p>
          <a:p>
            <a:pPr marL="91440" indent="-91440" algn="ctr" defTabSz="1171517" fontAlgn="auto">
              <a:buFont typeface="Calibri" pitchFamily="34" charset="0"/>
              <a:buNone/>
              <a:defRPr/>
            </a:pPr>
            <a:r>
              <a:rPr 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 2177/2011; PLC 77/2015</a:t>
            </a:r>
          </a:p>
          <a:p>
            <a:pPr marL="91440" indent="-91440" fontAlgn="auto"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315" name="Espaço Reservado para Rodapé 5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Imagem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773238"/>
            <a:ext cx="6075363" cy="45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8" name="Imagem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8" y="1773238"/>
            <a:ext cx="6075362" cy="45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39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0B31BD5-9B3F-4D35-99BA-91686D0D62F7}" type="slidenum">
              <a:rPr lang="en-US" altLang="pt-BR"/>
              <a:pPr/>
              <a:t>54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2001837"/>
          </a:xfrm>
        </p:spPr>
        <p:txBody>
          <a:bodyPr>
            <a:normAutofit fontScale="90000"/>
          </a:bodyPr>
          <a:lstStyle/>
          <a:p>
            <a:pPr fontAlgn="auto">
              <a:lnSpc>
                <a:spcPct val="105000"/>
              </a:lnSpc>
              <a:spcAft>
                <a:spcPts val="900"/>
              </a:spcAft>
              <a:defRPr/>
            </a:pPr>
            <a:r>
              <a:rPr lang="pt-BR" altLang="pt-BR" b="1" dirty="0">
                <a:solidFill>
                  <a:srgbClr val="FF9933"/>
                </a:solidFill>
                <a:latin typeface="+mn-lt"/>
              </a:rPr>
              <a:t>Resumo </a:t>
            </a:r>
            <a:r>
              <a:rPr lang="pt-BR" altLang="pt-BR" b="1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da Lei 13. 243 , de 11/01/2016</a:t>
            </a:r>
            <a:br>
              <a:rPr lang="pt-BR" altLang="pt-BR" b="1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</a:br>
            <a:r>
              <a:rPr lang="pt-BR" altLang="pt-BR" b="1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  <a:t>Resultante do PL 2177/2011 (PLC 77/2015)</a:t>
            </a:r>
            <a:br>
              <a:rPr lang="pt-BR" altLang="pt-BR" b="1" dirty="0">
                <a:solidFill>
                  <a:srgbClr val="FF9933"/>
                </a:solidFill>
                <a:latin typeface="+mn-lt"/>
                <a:cs typeface="Times New Roman" panose="02020603050405020304" pitchFamily="18" charset="0"/>
              </a:rPr>
            </a:br>
            <a:endParaRPr lang="pt-BR" b="1" dirty="0">
              <a:solidFill>
                <a:srgbClr val="FF9933"/>
              </a:solidFill>
              <a:latin typeface="+mn-lt"/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201613" y="1397000"/>
            <a:ext cx="11779250" cy="376238"/>
          </a:xfrm>
        </p:spPr>
        <p:txBody>
          <a:bodyPr rtlCol="0">
            <a:noAutofit/>
          </a:bodyPr>
          <a:lstStyle/>
          <a:p>
            <a:pPr marL="91440" indent="-91440" fontAlgn="auto">
              <a:defRPr/>
            </a:pPr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Antigo “Código Nacional de CT&amp;I”</a:t>
            </a:r>
            <a:r>
              <a:rPr lang="pt-BR" altLang="pt-BR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/>
            </a:r>
            <a:br>
              <a:rPr lang="pt-BR" altLang="pt-BR" sz="2400" b="1" dirty="0">
                <a:solidFill>
                  <a:srgbClr val="C00000"/>
                </a:solidFill>
                <a:cs typeface="Times New Roman" panose="02020603050405020304" pitchFamily="18" charset="0"/>
              </a:rPr>
            </a:b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2342" name="Espaço Reservado para Rodapé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/>
          <p:cNvSpPr/>
          <p:nvPr/>
        </p:nvSpPr>
        <p:spPr>
          <a:xfrm>
            <a:off x="1708150" y="860425"/>
            <a:ext cx="8928100" cy="58816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none" lIns="90000" tIns="46800" rIns="90000" bIns="46800" anchor="ctr" compatLnSpc="0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grpSp>
        <p:nvGrpSpPr>
          <p:cNvPr id="144386" name="Grupo 5"/>
          <p:cNvGrpSpPr>
            <a:grpSpLocks/>
          </p:cNvGrpSpPr>
          <p:nvPr/>
        </p:nvGrpSpPr>
        <p:grpSpPr bwMode="auto">
          <a:xfrm>
            <a:off x="1517650" y="6229350"/>
            <a:ext cx="9156700" cy="85725"/>
            <a:chOff x="-6480" y="6229440"/>
            <a:chExt cx="9156960" cy="85680"/>
          </a:xfrm>
        </p:grpSpPr>
        <p:pic>
          <p:nvPicPr>
            <p:cNvPr id="144391" name="Imagem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480" y="6229440"/>
              <a:ext cx="9156960" cy="85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Forma livre 7"/>
            <p:cNvSpPr/>
            <p:nvPr/>
          </p:nvSpPr>
          <p:spPr>
            <a:xfrm rot="10800000">
              <a:off x="-130" y="6238960"/>
              <a:ext cx="9144260" cy="69813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wrap="none" lIns="90000" tIns="46800" rIns="90000" bIns="46800" anchor="ctr" compatLnSpc="0"/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>
                <a:latin typeface="Times New Roman" pitchFamily="18"/>
                <a:ea typeface="Arial Unicode MS" pitchFamily="2"/>
                <a:cs typeface="Tahoma" pitchFamily="2"/>
              </a:endParaRPr>
            </a:p>
          </p:txBody>
        </p:sp>
      </p:grpSp>
      <p:sp>
        <p:nvSpPr>
          <p:cNvPr id="144387" name="Espaço Reservado para Número de Slid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3F5BE38-F504-41E4-B797-4020357C5348}" type="slidenum">
              <a:rPr lang="en-US" altLang="pt-BR"/>
              <a:pPr/>
              <a:t>55</a:t>
            </a:fld>
            <a:endParaRPr lang="en-US" altLang="pt-BR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 Construção do PL seguiu 4 linhas principais: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201613" y="1093788"/>
            <a:ext cx="11779250" cy="5060950"/>
          </a:xfrm>
        </p:spPr>
        <p:txBody>
          <a:bodyPr rtlCol="0">
            <a:noAutofit/>
          </a:bodyPr>
          <a:lstStyle/>
          <a:p>
            <a:pPr marL="91440" indent="-91440" fontAlgn="auto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Melhorar a inserção das </a:t>
            </a:r>
            <a:r>
              <a:rPr lang="pt-BR" sz="2400" dirty="0">
                <a:solidFill>
                  <a:srgbClr val="FF0000"/>
                </a:solidFill>
              </a:rPr>
              <a:t>empresas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das </a:t>
            </a:r>
            <a:r>
              <a:rPr lang="pt-BR" sz="2400" dirty="0" err="1">
                <a:solidFill>
                  <a:srgbClr val="FF0000"/>
                </a:solidFill>
              </a:rPr>
              <a:t>ICTs</a:t>
            </a:r>
            <a:r>
              <a:rPr lang="pt-BR" sz="2400" dirty="0">
                <a:solidFill>
                  <a:srgbClr val="FF0000"/>
                </a:solidFill>
              </a:rPr>
              <a:t> privadas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âmbito das políticas públicas voltadas à Inovação.</a:t>
            </a:r>
          </a:p>
          <a:p>
            <a:pPr marL="91440" indent="-91440" fontAlgn="auto">
              <a:defRPr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pt-BR" sz="2400" dirty="0">
                <a:solidFill>
                  <a:srgbClr val="FF0000"/>
                </a:solidFill>
              </a:rPr>
              <a:t>Simplificar os procedimentos de gestão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financeira, compras, contratação (incluindo importação) para atividades de CT&amp;I.</a:t>
            </a:r>
          </a:p>
          <a:p>
            <a:pPr marL="91440" indent="-91440" fontAlgn="auto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91440" indent="-91440" fontAlgn="auto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Aperfeiçoar a legislação de modo a trazer </a:t>
            </a:r>
            <a:r>
              <a:rPr lang="pt-BR" sz="2400" dirty="0">
                <a:solidFill>
                  <a:srgbClr val="FF0000"/>
                </a:solidFill>
              </a:rPr>
              <a:t>segurança jurídica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 interpretação por parte dos órgãos de controle.</a:t>
            </a:r>
          </a:p>
          <a:p>
            <a:pPr marL="91440" indent="-91440" fontAlgn="auto">
              <a:defRPr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Viabilizar a constituição de um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Sistema Nacional de CT&amp;I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que opere com regras compatíveis em todos os níveis e maximize as possibilidades de cooperação.</a:t>
            </a:r>
          </a:p>
          <a:p>
            <a:pPr marL="91440" indent="-91440" algn="ctr" eaLnBrk="0" fontAlgn="auto" hangingPunct="0"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pt-BR" altLang="pt-BR" sz="2800" b="1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91440" indent="-91440" algn="ctr" eaLnBrk="0" fontAlgn="auto" hangingPunct="0"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pt-BR" altLang="pt-BR" sz="2800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91440" indent="-91440" fontAlgn="auto">
              <a:defRPr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390" name="Espaço Reservado para Rodapé 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27D0A18-C885-4576-B599-DE90703A16FB}" type="slidenum">
              <a:rPr lang="en-US" altLang="pt-BR"/>
              <a:pPr/>
              <a:t>56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  <a:hlinkClick r:id="rId3"/>
              </a:rPr>
              <a:t>LEI Nº 13.243, DE 11 DE JANEIRO DE 2016.</a:t>
            </a:r>
            <a:endParaRPr lang="pt-BR" dirty="0">
              <a:solidFill>
                <a:srgbClr val="FF9933"/>
              </a:solidFill>
              <a:latin typeface="+mn-lt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201613" y="1093788"/>
            <a:ext cx="11779250" cy="5060950"/>
          </a:xfrm>
        </p:spPr>
        <p:txBody>
          <a:bodyPr rtlCol="0">
            <a:normAutofit fontScale="92500" lnSpcReduction="10000"/>
          </a:bodyPr>
          <a:lstStyle/>
          <a:p>
            <a:pPr marL="91440" indent="-91440" algn="ctr" fontAlgn="auto">
              <a:defRPr/>
            </a:pPr>
            <a:r>
              <a:rPr lang="pt-BR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Projeto de Lei da Câmara nº 77, de 2015 (nº 2.177, de 2011, na Casa de origem)</a:t>
            </a:r>
          </a:p>
          <a:p>
            <a:pPr marL="91440" indent="-91440" algn="ctr" fontAlgn="auto">
              <a:defRPr/>
            </a:pP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just" fontAlgn="auto">
              <a:defRPr/>
            </a:pPr>
            <a:r>
              <a:rPr lang="pt-BR" sz="3600" b="1" dirty="0">
                <a:solidFill>
                  <a:schemeClr val="accent5">
                    <a:lumMod val="75000"/>
                  </a:schemeClr>
                </a:solidFill>
              </a:rPr>
              <a:t>Art. 1º 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 Lei dispõe sobre estímulos ao desenvolvimento científico, a pesquisa, a capacitação científica e tecnológica e a inovação e altera as Leis nos </a:t>
            </a:r>
            <a:r>
              <a:rPr lang="pt-BR" sz="3600" dirty="0">
                <a:solidFill>
                  <a:schemeClr val="accent1"/>
                </a:solidFill>
              </a:rPr>
              <a:t>6.815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19 de agosto de 1980, </a:t>
            </a:r>
            <a:r>
              <a:rPr lang="pt-BR" sz="3600" dirty="0">
                <a:solidFill>
                  <a:schemeClr val="accent1"/>
                </a:solidFill>
              </a:rPr>
              <a:t>8.010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29 de março de 1990, </a:t>
            </a:r>
            <a:r>
              <a:rPr lang="pt-BR" sz="3600" dirty="0">
                <a:solidFill>
                  <a:schemeClr val="accent1"/>
                </a:solidFill>
              </a:rPr>
              <a:t>8.032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12 de abril de 1990, </a:t>
            </a:r>
            <a:r>
              <a:rPr lang="pt-BR" sz="3600" dirty="0">
                <a:solidFill>
                  <a:schemeClr val="accent1"/>
                </a:solidFill>
              </a:rPr>
              <a:t>8.666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21 de junho de 1993, </a:t>
            </a:r>
            <a:r>
              <a:rPr lang="pt-BR" sz="3600" dirty="0">
                <a:solidFill>
                  <a:schemeClr val="accent1"/>
                </a:solidFill>
              </a:rPr>
              <a:t>8.745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9 de dezembro de 1993, </a:t>
            </a:r>
            <a:r>
              <a:rPr lang="pt-BR" sz="3600" dirty="0">
                <a:solidFill>
                  <a:schemeClr val="accent1"/>
                </a:solidFill>
              </a:rPr>
              <a:t>8.958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20 de dezembro de 1994, </a:t>
            </a:r>
            <a:r>
              <a:rPr lang="pt-BR" sz="3600" dirty="0">
                <a:solidFill>
                  <a:schemeClr val="accent1"/>
                </a:solidFill>
              </a:rPr>
              <a:t>10.973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 de dezembro de 2004, </a:t>
            </a:r>
            <a:r>
              <a:rPr lang="pt-BR" sz="3600" dirty="0">
                <a:solidFill>
                  <a:schemeClr val="accent1"/>
                </a:solidFill>
              </a:rPr>
              <a:t>11.892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29 de dezembro de 2008, </a:t>
            </a:r>
            <a:r>
              <a:rPr lang="pt-BR" sz="3600" dirty="0">
                <a:solidFill>
                  <a:schemeClr val="accent1"/>
                </a:solidFill>
              </a:rPr>
              <a:t>12.462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4 de agosto de 2011 e </a:t>
            </a:r>
            <a:r>
              <a:rPr lang="pt-BR" sz="3600" dirty="0">
                <a:solidFill>
                  <a:schemeClr val="accent1"/>
                </a:solidFill>
              </a:rPr>
              <a:t>12.772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28 de dezembro de 2012, nos termos da </a:t>
            </a:r>
            <a:r>
              <a:rPr lang="pt-BR" sz="3600" dirty="0">
                <a:solidFill>
                  <a:schemeClr val="accent1"/>
                </a:solidFill>
              </a:rPr>
              <a:t>Emenda Constitucional no 85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26 de fevereiro de 2015.</a:t>
            </a:r>
          </a:p>
          <a:p>
            <a:pPr marL="91440" indent="-91440" fontAlgn="auto"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436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B66A6A3-63A7-496F-ADF7-BCD7EA085D07}" type="slidenum">
              <a:rPr lang="en-US" altLang="pt-BR"/>
              <a:pPr/>
              <a:t>57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  <a:hlinkClick r:id="rId3"/>
              </a:rPr>
              <a:t>LEI Nº 13.243, DE 11 DE JANEIRO DE 2016.</a:t>
            </a:r>
            <a:endParaRPr lang="pt-BR" dirty="0">
              <a:solidFill>
                <a:srgbClr val="FF9933"/>
              </a:solidFill>
              <a:latin typeface="+mn-lt"/>
            </a:endParaRPr>
          </a:p>
        </p:txBody>
      </p:sp>
      <p:sp>
        <p:nvSpPr>
          <p:cNvPr id="148483" name="Espaço Reservado para Conteúdo 10"/>
          <p:cNvSpPr>
            <a:spLocks noGrp="1"/>
          </p:cNvSpPr>
          <p:nvPr>
            <p:ph idx="1"/>
          </p:nvPr>
        </p:nvSpPr>
        <p:spPr>
          <a:xfrm>
            <a:off x="201613" y="1093788"/>
            <a:ext cx="11779250" cy="5060950"/>
          </a:xfrm>
        </p:spPr>
        <p:txBody>
          <a:bodyPr/>
          <a:lstStyle/>
          <a:p>
            <a:pPr algn="ctr"/>
            <a:r>
              <a:rPr lang="pt-BR" sz="2800" b="1" smtClean="0"/>
              <a:t>Projeto de Lei da Câmara nº 77, de 2015 (nº 2.177, de 2011, na Casa de origem)</a:t>
            </a:r>
          </a:p>
          <a:p>
            <a:pPr algn="ctr"/>
            <a:endParaRPr lang="pt-BR" sz="3600" smtClean="0"/>
          </a:p>
          <a:p>
            <a:endParaRPr lang="pt-BR" smtClean="0"/>
          </a:p>
        </p:txBody>
      </p:sp>
      <p:sp>
        <p:nvSpPr>
          <p:cNvPr id="148484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8" name="Retângulo 7"/>
          <p:cNvSpPr/>
          <p:nvPr/>
        </p:nvSpPr>
        <p:spPr>
          <a:xfrm>
            <a:off x="95573" y="1772816"/>
            <a:ext cx="11990522" cy="41549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de Inovação -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10.973/2014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Estatuto do Estrangeiro –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6.815/1980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de Licitações –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8.666/1993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do RDC – Regime Diferenciado de Contratações Públicas -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12.462/2011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da Contratação Temporária de Excepcional Interesse Público -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8745/1993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das Fundações de Apoio –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8958/1994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de Importação de Bens e Insumos para Pesquisa -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8010/1990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de Isenção ou Redução do Imposto de importação e Adicional de Frete para Renovação da Marinha Mercante –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8032/1990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Lei do Plano de Carreira do Magistério Superior –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Lei 12.772/2012 </a:t>
            </a:r>
            <a:r>
              <a:rPr lang="pt-BR" sz="2400" dirty="0">
                <a:ea typeface="Calibri" panose="020F0502020204030204" pitchFamily="34" charset="0"/>
                <a:cs typeface="Times New Roman" panose="02020603050405020304" pitchFamily="18" charset="0"/>
              </a:rPr>
              <a:t>e outras no próprio texto do Projeto de Lei . 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1D66E0A-266B-4CE3-912C-CEF547633A39}" type="slidenum">
              <a:rPr lang="en-US" altLang="pt-BR"/>
              <a:pPr/>
              <a:t>58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5053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9672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800" b="1" dirty="0">
                <a:solidFill>
                  <a:srgbClr val="FF0000"/>
                </a:solidFill>
              </a:rPr>
              <a:t>Art. 2° da L. I., </a:t>
            </a:r>
            <a:r>
              <a:rPr lang="pt-BR" sz="2800" b="1" dirty="0"/>
              <a:t>atualiza ou insere definições legais para: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Criador;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Incubadora de Empresas;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Inovação;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Instituição Científica, Tecnológica e de Inovação – ICT;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Núcleo de Inovação Tecnológica – NIT;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Fundação de Apoio;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Pesquisador público;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Parque tecnológico;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Polo Tecnológico;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Extensão tecnológica;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</a:t>
            </a:r>
            <a:r>
              <a:rPr lang="pt-BR" sz="2400" dirty="0">
                <a:solidFill>
                  <a:srgbClr val="0070C0"/>
                </a:solidFill>
                <a:latin typeface="+mj-lt"/>
                <a:ea typeface="Arial Unicode MS" pitchFamily="2"/>
                <a:cs typeface="Tahoma" pitchFamily="2"/>
              </a:rPr>
              <a:t>Bônus tecnológico </a:t>
            </a: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e</a:t>
            </a:r>
          </a:p>
          <a:p>
            <a:pPr>
              <a:defRPr/>
            </a:pPr>
            <a:r>
              <a:rPr lang="pt-BR" sz="2400" dirty="0">
                <a:latin typeface="+mj-lt"/>
                <a:ea typeface="Arial Unicode MS" pitchFamily="2"/>
                <a:cs typeface="Tahoma" pitchFamily="2"/>
              </a:rPr>
              <a:t>o	Capital intelectual.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0155097-45D5-4621-AB22-7A10C129FB84}" type="slidenum">
              <a:rPr lang="en-US" altLang="pt-BR"/>
              <a:pPr/>
              <a:t>59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5257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•Determina o apoio por parte dos entes federados a alianças estratégicas, ao desenvolvimento de projetos de cooperação, a </a:t>
            </a:r>
            <a:r>
              <a:rPr lang="pt-BR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ambientes promotores de inovação </a:t>
            </a:r>
            <a:r>
              <a:rPr lang="pt-BR" sz="2800" b="1" dirty="0"/>
              <a:t>(</a:t>
            </a:r>
            <a:r>
              <a:rPr lang="pt-BR" sz="2800" b="1" dirty="0" err="1">
                <a:solidFill>
                  <a:srgbClr val="FF0000"/>
                </a:solidFill>
              </a:rPr>
              <a:t>Arts</a:t>
            </a:r>
            <a:r>
              <a:rPr lang="pt-BR" sz="2800" b="1" dirty="0">
                <a:solidFill>
                  <a:srgbClr val="FF0000"/>
                </a:solidFill>
              </a:rPr>
              <a:t>. 3º e 3º-B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•Estimula a </a:t>
            </a:r>
            <a:r>
              <a:rPr lang="pt-BR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atração de centros de pesquisa e desenvolvimento de empresas estrangeiras </a:t>
            </a:r>
            <a:r>
              <a:rPr lang="pt-BR" sz="2800" b="1" dirty="0"/>
              <a:t>e sua interação com </a:t>
            </a:r>
            <a:r>
              <a:rPr lang="pt-BR" sz="2800" b="1" dirty="0" err="1"/>
              <a:t>ICTs</a:t>
            </a:r>
            <a:r>
              <a:rPr lang="pt-BR" sz="2800" b="1" dirty="0"/>
              <a:t> e empresas nacionais (</a:t>
            </a:r>
            <a:r>
              <a:rPr lang="pt-BR" sz="2800" b="1" dirty="0">
                <a:solidFill>
                  <a:srgbClr val="FF0000"/>
                </a:solidFill>
              </a:rPr>
              <a:t>Art. 3º-C da L.I.</a:t>
            </a:r>
            <a:r>
              <a:rPr lang="pt-BR" sz="28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•Determina a manutenção de programas específicos para micro e pequenas empresas (</a:t>
            </a:r>
            <a:r>
              <a:rPr lang="pt-BR" sz="2800" b="1" dirty="0">
                <a:solidFill>
                  <a:srgbClr val="FF0000"/>
                </a:solidFill>
              </a:rPr>
              <a:t>Art. 3º-D da L.I.</a:t>
            </a:r>
            <a:r>
              <a:rPr lang="pt-BR" sz="2800" b="1" dirty="0"/>
              <a:t>);</a:t>
            </a:r>
          </a:p>
          <a:p>
            <a:pPr algn="just">
              <a:defRPr/>
            </a:pPr>
            <a:endParaRPr lang="pt-BR" sz="2800" dirty="0"/>
          </a:p>
          <a:p>
            <a:pPr>
              <a:defRPr/>
            </a:pP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8" y="908050"/>
            <a:ext cx="742950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CaixaDeTexto 11"/>
          <p:cNvSpPr txBox="1">
            <a:spLocks noChangeArrowheads="1"/>
          </p:cNvSpPr>
          <p:nvPr/>
        </p:nvSpPr>
        <p:spPr bwMode="auto">
          <a:xfrm>
            <a:off x="9040813" y="3330575"/>
            <a:ext cx="28194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14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Fonte: Brito Cruz, 2000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5038" y="3400425"/>
            <a:ext cx="5565775" cy="332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29500" y="908050"/>
            <a:ext cx="4722813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A6B7CCE-47F7-435B-B9AE-45D826865218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alibri" pitchFamily="34"/>
                <a:ea typeface="Arial Unicode MS" pitchFamily="2"/>
                <a:cs typeface="Tahoma" pitchFamily="2"/>
              </a:rPr>
              <a:t>Onde estão nossos Doutores?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112" name="CaixaDeTexto 11"/>
          <p:cNvSpPr txBox="1">
            <a:spLocks noChangeArrowheads="1"/>
          </p:cNvSpPr>
          <p:nvPr/>
        </p:nvSpPr>
        <p:spPr bwMode="auto">
          <a:xfrm>
            <a:off x="331788" y="3427413"/>
            <a:ext cx="28194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>
              <a:tabLst>
                <a:tab pos="341313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altLang="pt-BR" sz="140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Fonte: Brito Cruz, 2000</a:t>
            </a:r>
          </a:p>
        </p:txBody>
      </p:sp>
      <p:sp>
        <p:nvSpPr>
          <p:cNvPr id="4711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D8F3663-11F1-429E-B182-638DEA514A50}" type="slidenum">
              <a:rPr lang="en-US" altLang="pt-BR"/>
              <a:pPr/>
              <a:t>60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5462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•Determina o apoio por parte dos entes federados a alianças estratégicas, ao desenvolvimento de projetos de cooperação, a </a:t>
            </a:r>
            <a:r>
              <a:rPr lang="pt-BR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ambientes promotores de inovação </a:t>
            </a:r>
            <a:r>
              <a:rPr lang="pt-BR" sz="2800" b="1" dirty="0"/>
              <a:t>(</a:t>
            </a:r>
            <a:r>
              <a:rPr lang="pt-BR" sz="2800" b="1" dirty="0" err="1">
                <a:solidFill>
                  <a:srgbClr val="FF0000"/>
                </a:solidFill>
              </a:rPr>
              <a:t>Arts</a:t>
            </a:r>
            <a:r>
              <a:rPr lang="pt-BR" sz="2800" b="1" dirty="0">
                <a:solidFill>
                  <a:srgbClr val="FF0000"/>
                </a:solidFill>
              </a:rPr>
              <a:t>. 3º e 3º-B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•Estimula a </a:t>
            </a:r>
            <a:r>
              <a:rPr lang="pt-BR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atração de centros de pesquisa e desenvolvimento de empresas estrangeiras </a:t>
            </a:r>
            <a:r>
              <a:rPr lang="pt-BR" sz="2800" b="1" dirty="0"/>
              <a:t>e sua interação com </a:t>
            </a:r>
            <a:r>
              <a:rPr lang="pt-BR" sz="2800" b="1" dirty="0" err="1"/>
              <a:t>ICTs</a:t>
            </a:r>
            <a:r>
              <a:rPr lang="pt-BR" sz="2800" b="1" dirty="0"/>
              <a:t> e empresas nacionais (</a:t>
            </a:r>
            <a:r>
              <a:rPr lang="pt-BR" sz="2800" b="1" dirty="0">
                <a:solidFill>
                  <a:srgbClr val="FF0000"/>
                </a:solidFill>
              </a:rPr>
              <a:t>Art. 3º-C da L.I.</a:t>
            </a:r>
            <a:r>
              <a:rPr lang="pt-BR" sz="28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800" b="1" dirty="0"/>
              <a:t>•Determina a manutenção de programas específicos para micro e pequenas empresas (</a:t>
            </a:r>
            <a:r>
              <a:rPr lang="pt-BR" sz="2800" b="1" dirty="0">
                <a:solidFill>
                  <a:srgbClr val="FF0000"/>
                </a:solidFill>
              </a:rPr>
              <a:t>Art. 3º-D da L.I.</a:t>
            </a:r>
            <a:r>
              <a:rPr lang="pt-BR" sz="2800" b="1" dirty="0"/>
              <a:t>);</a:t>
            </a:r>
          </a:p>
          <a:p>
            <a:pPr algn="just">
              <a:defRPr/>
            </a:pPr>
            <a:endParaRPr lang="pt-BR" sz="2800" dirty="0"/>
          </a:p>
          <a:p>
            <a:pPr>
              <a:defRPr/>
            </a:pP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839416" y="1496104"/>
            <a:ext cx="10316264" cy="45858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“Art. 3</a:t>
            </a:r>
            <a:r>
              <a:rPr lang="pt-BR" kern="50" baseline="3000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o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-B.  ...</a:t>
            </a:r>
            <a:endParaRPr lang="pt-BR" i="1" kern="50" dirty="0">
              <a:latin typeface="Times New Roman" panose="02020603050405020304" pitchFamily="18" charset="0"/>
              <a:ea typeface="Arial Unicode MS" panose="020B0604020202020204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§ 1</a:t>
            </a:r>
            <a:r>
              <a:rPr lang="pt-BR" kern="50" baseline="3000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o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 As incubadoras de empresas, os parques e polos tecnológicos e os demais ambientes promotores da inovação </a:t>
            </a:r>
            <a:r>
              <a:rPr lang="pt-BR" kern="5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/>
                <a:cs typeface="Mangal"/>
              </a:rPr>
              <a:t>estabelecerão suas regras 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para fomento, concepção e desenvolvimento de projetos em parceria e para seleção de empresas para ingresso nesses ambientes.</a:t>
            </a:r>
            <a:endParaRPr lang="pt-BR" i="1" kern="50" dirty="0">
              <a:latin typeface="Times New Roman" panose="02020603050405020304" pitchFamily="18" charset="0"/>
              <a:ea typeface="Arial Unicode MS" panose="020B0604020202020204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§ 2</a:t>
            </a:r>
            <a:r>
              <a:rPr lang="pt-BR" kern="50" baseline="3000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o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 Para os fins previstos no caput, a União, os Estados, o Distrito Federal, os Municípios, as respectivas agências de fomento e as ICTs públicas poderão:</a:t>
            </a:r>
            <a:endParaRPr lang="pt-BR" i="1" kern="50" dirty="0">
              <a:latin typeface="Times New Roman" panose="02020603050405020304" pitchFamily="18" charset="0"/>
              <a:ea typeface="Arial Unicode MS" panose="020B0604020202020204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I - </a:t>
            </a:r>
            <a:r>
              <a:rPr lang="pt-BR" kern="5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/>
                <a:cs typeface="Mangal"/>
              </a:rPr>
              <a:t>ceder o uso de imóveis 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para a instalação e a consolidação de ambientes promotores da inovação, diretamente às empresas e às ICTs interessadas ou por meio de entidade com ou sem fins lucrativos que tenha por missão institucional a gestão de parques e polos tecnológicos e de incubadora de empresas, mediante contrapartida obrigatória, financeira ou não financeira, na forma de regulamento;</a:t>
            </a:r>
            <a:endParaRPr lang="pt-BR" i="1" kern="50" dirty="0">
              <a:latin typeface="Times New Roman" panose="02020603050405020304" pitchFamily="18" charset="0"/>
              <a:ea typeface="Arial Unicode MS" panose="020B0604020202020204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II - </a:t>
            </a:r>
            <a:r>
              <a:rPr lang="pt-BR" kern="5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/>
                <a:cs typeface="Mangal"/>
              </a:rPr>
              <a:t>participar da criação e da governança </a:t>
            </a:r>
            <a:r>
              <a:rPr lang="pt-BR" kern="50" dirty="0">
                <a:latin typeface="Arial" panose="020B0604020202020204" pitchFamily="34" charset="0"/>
                <a:ea typeface="Arial Unicode MS" panose="020B0604020202020204"/>
                <a:cs typeface="Mangal"/>
              </a:rPr>
              <a:t>das entidades gestoras de parques tecnológicos ou de incubadoras de empresas, desde que adotem mecanismos que assegurem a segregação das funções de financiamento e de execução.”  </a:t>
            </a:r>
            <a:endParaRPr lang="pt-BR" i="1" kern="50" dirty="0">
              <a:latin typeface="Times New Roman" panose="02020603050405020304" pitchFamily="18" charset="0"/>
              <a:ea typeface="Arial Unicode MS" panose="020B0604020202020204"/>
              <a:cs typeface="Mangal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DC629F8-68C0-4F75-A729-D285B992D00B}" type="slidenum">
              <a:rPr lang="en-US" altLang="pt-BR"/>
              <a:pPr/>
              <a:t>61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5667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•Flexibiliza a atuação das ICTs públicas em projetos conjuntos, onde haja compartilhamento e utilização de seus recursos e capital intelectual, mediante contrapartidas financeiras e não-financeiras (</a:t>
            </a:r>
            <a:r>
              <a:rPr lang="pt-BR" sz="2400" b="1" dirty="0">
                <a:solidFill>
                  <a:srgbClr val="FF0000"/>
                </a:solidFill>
              </a:rPr>
              <a:t>Art. 4º da L.I., revisado</a:t>
            </a:r>
            <a:r>
              <a:rPr lang="pt-BR" sz="24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</a:t>
            </a:r>
            <a:r>
              <a:rPr lang="pt-BR" sz="2400" b="1" dirty="0">
                <a:solidFill>
                  <a:schemeClr val="tx2"/>
                </a:solidFill>
              </a:rPr>
              <a:t>Autoriza a participação minoritária</a:t>
            </a:r>
            <a:r>
              <a:rPr lang="pt-BR" sz="2400" b="1" dirty="0"/>
              <a:t> dos entes federados e suas entidades no capital social de empresas para o desenvolvimento de produtos ou processos inovadores (</a:t>
            </a:r>
            <a:r>
              <a:rPr lang="pt-BR" sz="2400" b="1" dirty="0">
                <a:solidFill>
                  <a:srgbClr val="FF0000"/>
                </a:solidFill>
              </a:rPr>
              <a:t>Art. 5º da L.I., revisado</a:t>
            </a:r>
            <a:r>
              <a:rPr lang="pt-BR" sz="2400" b="1" dirty="0"/>
              <a:t>);</a:t>
            </a:r>
          </a:p>
          <a:p>
            <a:pPr algn="just">
              <a:defRPr/>
            </a:pPr>
            <a:endParaRPr lang="pt-BR" sz="2400" dirty="0"/>
          </a:p>
          <a:p>
            <a:pPr algn="just">
              <a:defRPr/>
            </a:pPr>
            <a:endParaRPr lang="pt-BR" sz="2400" dirty="0"/>
          </a:p>
          <a:p>
            <a:pPr algn="just">
              <a:defRPr/>
            </a:pP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56678" name="CaixaDeTexto 6"/>
          <p:cNvSpPr txBox="1">
            <a:spLocks noChangeArrowheads="1"/>
          </p:cNvSpPr>
          <p:nvPr/>
        </p:nvSpPr>
        <p:spPr bwMode="auto">
          <a:xfrm>
            <a:off x="695325" y="4076700"/>
            <a:ext cx="10460038" cy="20002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Projetos em ICTs públicas (compartilhar laboratórios; uso de PI; etc.</a:t>
            </a:r>
          </a:p>
          <a:p>
            <a:r>
              <a:rPr lang="pt-BR" sz="2000"/>
              <a:t>Incubadoras, Parques tecnológicos ...)</a:t>
            </a:r>
          </a:p>
          <a:p>
            <a:r>
              <a:rPr lang="pt-BR" sz="2000"/>
              <a:t>§ 1º - ICT sócia minoritárias de empresa -&gt; PI é de titularidade da empresa.</a:t>
            </a:r>
          </a:p>
          <a:p>
            <a:r>
              <a:rPr lang="pt-BR" sz="2000"/>
              <a:t>§ 6º - </a:t>
            </a:r>
            <a:r>
              <a:rPr lang="pt-BR"/>
              <a:t>A participação minoritária... poderá ser aceita como forma de remuneração pela transferência de tecnologia e pelo licenciamento...</a:t>
            </a:r>
            <a:endParaRPr lang="pt-BR" sz="2000"/>
          </a:p>
          <a:p>
            <a:r>
              <a:rPr lang="pt-BR" sz="2000" i="1">
                <a:solidFill>
                  <a:srgbClr val="FF0000"/>
                </a:solidFill>
              </a:rPr>
              <a:t>Política Institucional necessita tratar bem esta ação e evitar conflito de interesse!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C6C8F81-6860-4DF8-AFF4-E002762D93E8}" type="slidenum">
              <a:rPr lang="pt-BR"/>
              <a:pPr/>
              <a:t>62</a:t>
            </a:fld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Alguns colegas pesquisadores antes...</a:t>
            </a:r>
          </a:p>
        </p:txBody>
      </p:sp>
      <p:pic>
        <p:nvPicPr>
          <p:cNvPr id="158723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98700" y="1093788"/>
            <a:ext cx="7585075" cy="5060950"/>
          </a:xfrm>
        </p:spPr>
      </p:pic>
      <p:sp>
        <p:nvSpPr>
          <p:cNvPr id="158724" name="Espaço Reservado para Rodapé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88EC65F-9B2F-4843-8BAF-1FF50936F910}" type="slidenum">
              <a:rPr lang="pt-BR"/>
              <a:pPr/>
              <a:t>63</a:t>
            </a:fld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 e depois de ganhar equipamentos</a:t>
            </a:r>
          </a:p>
        </p:txBody>
      </p:sp>
      <p:sp>
        <p:nvSpPr>
          <p:cNvPr id="159747" name="Espaço Reservado para Rodapé 4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pic>
        <p:nvPicPr>
          <p:cNvPr id="159748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55913" y="1484313"/>
            <a:ext cx="6553200" cy="3798887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4AA5FB3-A8AA-47F5-B663-56B098E61E02}" type="slidenum">
              <a:rPr lang="en-US" altLang="pt-BR"/>
              <a:pPr/>
              <a:t>64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6077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 Possibilita a celebração por ICT pública de contratos de transferência de tecnologia e licenciamento para outorga do direito de uso ou exploração de criação (</a:t>
            </a:r>
            <a:r>
              <a:rPr lang="pt-BR" sz="2400" b="1">
                <a:solidFill>
                  <a:srgbClr val="FF0000"/>
                </a:solidFill>
              </a:rPr>
              <a:t>Art. 6º da L.I., revisado</a:t>
            </a:r>
            <a:r>
              <a:rPr lang="pt-BR" sz="2400" b="1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•Possibilita a prestação de serviços técnicos por ICTs a instituições públicas ou privadas (</a:t>
            </a:r>
            <a:r>
              <a:rPr lang="pt-BR" sz="2400" b="1">
                <a:solidFill>
                  <a:srgbClr val="FF0000"/>
                </a:solidFill>
              </a:rPr>
              <a:t>Art. 8º da L.I., revisado</a:t>
            </a:r>
            <a:r>
              <a:rPr lang="pt-BR" sz="2400" b="1"/>
              <a:t>);</a:t>
            </a:r>
            <a:endParaRPr lang="pt-BR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60774" name="CaixaDeTexto 6"/>
          <p:cNvSpPr txBox="1">
            <a:spLocks noChangeArrowheads="1"/>
          </p:cNvSpPr>
          <p:nvPr/>
        </p:nvSpPr>
        <p:spPr bwMode="auto">
          <a:xfrm>
            <a:off x="2913063" y="4292600"/>
            <a:ext cx="6365875" cy="708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Aprovação de serviços técnicos pode ser  delegada a outros (p/ ex. Pró-Reitor, Diretor de Unidade, etc).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63DB1CF-A22E-4C9F-B663-54DE618DBA57}" type="slidenum">
              <a:rPr lang="en-US" altLang="pt-BR"/>
              <a:pPr/>
              <a:t>65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6281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 Possibilita a celebração por ICT pública de contratos de transferência de tecnologia e licenciamento para outorga do direito de uso ou exploração de criação (</a:t>
            </a:r>
            <a:r>
              <a:rPr lang="pt-BR" sz="2400" b="1">
                <a:solidFill>
                  <a:srgbClr val="FF0000"/>
                </a:solidFill>
              </a:rPr>
              <a:t>Art. 6º da L.I., revisado</a:t>
            </a:r>
            <a:r>
              <a:rPr lang="pt-BR" sz="2400" b="1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•Possibilita a prestação de serviços técnicos por ICTs a instituições públicas ou privadas (</a:t>
            </a:r>
            <a:r>
              <a:rPr lang="pt-BR" sz="2400" b="1">
                <a:solidFill>
                  <a:srgbClr val="FF0000"/>
                </a:solidFill>
              </a:rPr>
              <a:t>Art. 8º da L.I., revisado</a:t>
            </a:r>
            <a:r>
              <a:rPr lang="pt-BR" sz="2400" b="1"/>
              <a:t>);</a:t>
            </a:r>
            <a:endParaRPr lang="pt-BR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62822" name="CaixaDeTexto 6"/>
          <p:cNvSpPr txBox="1">
            <a:spLocks noChangeArrowheads="1"/>
          </p:cNvSpPr>
          <p:nvPr/>
        </p:nvSpPr>
        <p:spPr bwMode="auto">
          <a:xfrm>
            <a:off x="2913063" y="4292600"/>
            <a:ext cx="6365875" cy="708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Aprovação de serviços técnicos pode ser  delegada a outros (p/ ex. Pró-Reitor, Diretor de Unidade, etc).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83971" y="1896214"/>
            <a:ext cx="10009112" cy="37856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400" dirty="0"/>
              <a:t>Art. 6º - ...</a:t>
            </a:r>
          </a:p>
          <a:p>
            <a:pPr algn="just">
              <a:defRPr/>
            </a:pPr>
            <a:r>
              <a:rPr lang="pt-BR" sz="2400" dirty="0"/>
              <a:t>  § 1</a:t>
            </a:r>
            <a:r>
              <a:rPr lang="pt-BR" sz="2400" baseline="30000" dirty="0"/>
              <a:t>o</a:t>
            </a:r>
            <a:r>
              <a:rPr lang="pt-BR" sz="2400" dirty="0"/>
              <a:t> A contratação com cláusula de exclusividade, para os fins de que trata o caput, deve ser precedida da publicação de extrato da oferta tecnológica em sítio eletrônico oficial da ICT, na forma estabelecida em sua política de inovação.</a:t>
            </a:r>
          </a:p>
          <a:p>
            <a:pPr>
              <a:defRPr/>
            </a:pPr>
            <a:endParaRPr lang="pt-BR" sz="2400" i="1" dirty="0"/>
          </a:p>
          <a:p>
            <a:pPr algn="just">
              <a:defRPr/>
            </a:pPr>
            <a:r>
              <a:rPr lang="pt-BR" sz="2400" dirty="0"/>
              <a:t>  § 1</a:t>
            </a:r>
            <a:r>
              <a:rPr lang="pt-BR" sz="2400" baseline="30000" dirty="0"/>
              <a:t>o</a:t>
            </a:r>
            <a:r>
              <a:rPr lang="pt-BR" sz="2400" dirty="0"/>
              <a:t>-A. Nos casos de desenvolvimento conjunto com empresa, essa poderá ser contratada com cláusula de exclusividade, dispensada a oferta pública, devendo ser estabelecida em convênio ou contrato a forma de remuneração.</a:t>
            </a:r>
          </a:p>
          <a:p>
            <a:pPr>
              <a:defRPr/>
            </a:pPr>
            <a:endParaRPr lang="pt-BR" sz="2400" i="1" dirty="0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06EBE67-D73A-4898-A66B-175A61C455C0}" type="slidenum">
              <a:rPr lang="en-US" altLang="pt-BR"/>
              <a:pPr/>
              <a:t>66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6486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 Possibilita a celebração por ICT pública de contratos de transferência de tecnologia e licenciamento para outorga do direito de uso ou exploração de criação (</a:t>
            </a:r>
            <a:r>
              <a:rPr lang="pt-BR" sz="2400" b="1">
                <a:solidFill>
                  <a:srgbClr val="FF0000"/>
                </a:solidFill>
              </a:rPr>
              <a:t>Art. 6º da L.I., revisado</a:t>
            </a:r>
            <a:r>
              <a:rPr lang="pt-BR" sz="2400" b="1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•Possibilita a prestação de serviços técnicos por ICTs a instituições públicas ou privadas (</a:t>
            </a:r>
            <a:r>
              <a:rPr lang="pt-BR" sz="2400" b="1">
                <a:solidFill>
                  <a:srgbClr val="FF0000"/>
                </a:solidFill>
              </a:rPr>
              <a:t>Art. 8º da L.I., revisado</a:t>
            </a:r>
            <a:r>
              <a:rPr lang="pt-BR" sz="2400" b="1"/>
              <a:t>);</a:t>
            </a:r>
            <a:endParaRPr lang="pt-BR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64870" name="CaixaDeTexto 6"/>
          <p:cNvSpPr txBox="1">
            <a:spLocks noChangeArrowheads="1"/>
          </p:cNvSpPr>
          <p:nvPr/>
        </p:nvSpPr>
        <p:spPr bwMode="auto">
          <a:xfrm>
            <a:off x="2913063" y="4292600"/>
            <a:ext cx="6365875" cy="708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Aprovação de serviços técnicos pode ser  delegada a outros (p/ ex. Pró-Reitor, Diretor de Unidade, etc).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091442" y="1911022"/>
            <a:ext cx="10009112" cy="37856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400" dirty="0"/>
              <a:t>“Art. 8º É facultado à ICT prestar a instituições públicas ou privadas serviços técnicos especializados compatíveis com os objetivos desta Lei, nas atividades voltadas à inovação e à pesquisa científica e tecnológica no ambiente produtivo, </a:t>
            </a:r>
            <a:r>
              <a:rPr lang="pt-BR" sz="2400" dirty="0">
                <a:solidFill>
                  <a:srgbClr val="FF0000"/>
                </a:solidFill>
              </a:rPr>
              <a:t>visando, entre outros objetivos, à maior competitividade das empresas</a:t>
            </a:r>
            <a:r>
              <a:rPr lang="pt-BR" sz="2400" dirty="0"/>
              <a:t>.</a:t>
            </a:r>
          </a:p>
          <a:p>
            <a:pPr algn="just">
              <a:defRPr/>
            </a:pPr>
            <a:endParaRPr lang="pt-BR" sz="2400" dirty="0"/>
          </a:p>
          <a:p>
            <a:pPr algn="just">
              <a:defRPr/>
            </a:pPr>
            <a:r>
              <a:rPr lang="pt-BR" sz="2400" dirty="0"/>
              <a:t>    § 1o A prestação de serviços prevista no caput dependerá de aprovação </a:t>
            </a:r>
            <a:r>
              <a:rPr lang="pt-BR" sz="2400" dirty="0">
                <a:solidFill>
                  <a:srgbClr val="FF0000"/>
                </a:solidFill>
              </a:rPr>
              <a:t>pelo representante legal máximo da instituição, facultada a delegação a mais de uma autoridade, e vedada a subdelegação</a:t>
            </a:r>
            <a:r>
              <a:rPr lang="pt-BR" sz="2400" dirty="0"/>
              <a:t>.</a:t>
            </a:r>
          </a:p>
          <a:p>
            <a:pPr algn="just">
              <a:defRPr/>
            </a:pPr>
            <a:endParaRPr lang="pt-BR" sz="2400" i="1" dirty="0"/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343F5EE-E995-4030-8EFD-7EFC86E85950}" type="slidenum">
              <a:rPr lang="en-US" altLang="pt-BR"/>
              <a:pPr/>
              <a:t>67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6691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•Faculta a celebração por ICT de acordos de parcerias para atividades conjuntas de pesquisa científica e tecnológica e desenvolvimento de tecnologia, produto, serviço ou processo com instituições públicas ou privadas,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reforça a isenção tributária das bolsas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•Autoriza a concessão de recursos pelos entes federados para execução de projetos de pesquisa, desenvolvimento e inovação às </a:t>
            </a:r>
            <a:r>
              <a:rPr lang="pt-BR" sz="2400" b="1" dirty="0" err="1"/>
              <a:t>ICTs</a:t>
            </a:r>
            <a:r>
              <a:rPr lang="pt-BR" sz="2400" b="1" dirty="0"/>
              <a:t> e aos pesquisadores a estas vinculados,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com possibilidade de remanejamento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9º-A da L.I.</a:t>
            </a:r>
            <a:r>
              <a:rPr lang="pt-BR" sz="2400" b="1" dirty="0"/>
              <a:t>);</a:t>
            </a:r>
            <a:endParaRPr lang="pt-BR" sz="2400" dirty="0"/>
          </a:p>
          <a:p>
            <a:pPr algn="just"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66918" name="CaixaDeTexto 6"/>
          <p:cNvSpPr txBox="1">
            <a:spLocks noChangeArrowheads="1"/>
          </p:cNvSpPr>
          <p:nvPr/>
        </p:nvSpPr>
        <p:spPr bwMode="auto">
          <a:xfrm>
            <a:off x="2782888" y="4724400"/>
            <a:ext cx="6469062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Bolsas para ICTs públicas com recursos advindos dos convênios.</a:t>
            </a:r>
          </a:p>
          <a:p>
            <a:r>
              <a:rPr lang="pt-BR"/>
              <a:t>Isenção tributária das bolsas</a:t>
            </a:r>
            <a:r>
              <a:rPr lang="pt-BR">
                <a:solidFill>
                  <a:srgbClr val="FF0000"/>
                </a:solidFill>
              </a:rPr>
              <a:t> vetada </a:t>
            </a:r>
            <a:r>
              <a:rPr lang="pt-BR"/>
              <a:t>para alunos de ICTs privadas.</a:t>
            </a:r>
          </a:p>
        </p:txBody>
      </p:sp>
      <p:sp>
        <p:nvSpPr>
          <p:cNvPr id="166919" name="CaixaDeTexto 7"/>
          <p:cNvSpPr txBox="1">
            <a:spLocks noChangeArrowheads="1"/>
          </p:cNvSpPr>
          <p:nvPr/>
        </p:nvSpPr>
        <p:spPr bwMode="auto">
          <a:xfrm>
            <a:off x="3386138" y="5627688"/>
            <a:ext cx="5364162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Remanejamento depende de regulamento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0622860-AC09-4272-8FC8-10DE86EC377B}" type="slidenum">
              <a:rPr lang="en-US" altLang="pt-BR"/>
              <a:pPr/>
              <a:t>68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6896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•Faculta a celebração por ICT de acordos de parcerias para atividades conjuntas de pesquisa científica e tecnológica e desenvolvimento de tecnologia, produto, serviço ou processo com instituições públicas ou privadas,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reforça a isenção tributária das bolsas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•Autoriza a concessão de recursos pelos entes federados para execução de projetos de pesquisa, desenvolvimento e inovação às </a:t>
            </a:r>
            <a:r>
              <a:rPr lang="pt-BR" sz="2400" b="1" dirty="0" err="1"/>
              <a:t>ICTs</a:t>
            </a:r>
            <a:r>
              <a:rPr lang="pt-BR" sz="2400" b="1" dirty="0"/>
              <a:t> e aos pesquisadores a estas vinculados,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com possibilidade de remanejamento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9º-A da L.I.</a:t>
            </a:r>
            <a:r>
              <a:rPr lang="pt-BR" sz="2400" b="1" dirty="0"/>
              <a:t>);</a:t>
            </a:r>
            <a:endParaRPr lang="pt-BR" sz="2400" dirty="0"/>
          </a:p>
          <a:p>
            <a:pPr algn="just"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68966" name="CaixaDeTexto 6"/>
          <p:cNvSpPr txBox="1">
            <a:spLocks noChangeArrowheads="1"/>
          </p:cNvSpPr>
          <p:nvPr/>
        </p:nvSpPr>
        <p:spPr bwMode="auto">
          <a:xfrm>
            <a:off x="2782888" y="4724400"/>
            <a:ext cx="6469062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Bolsas para ICTs públicas com recursos advindos dos convênios.</a:t>
            </a:r>
          </a:p>
          <a:p>
            <a:r>
              <a:rPr lang="pt-BR"/>
              <a:t>Isenção tributária das bolsas</a:t>
            </a:r>
            <a:r>
              <a:rPr lang="pt-BR">
                <a:solidFill>
                  <a:srgbClr val="FF0000"/>
                </a:solidFill>
              </a:rPr>
              <a:t> vetada </a:t>
            </a:r>
            <a:r>
              <a:rPr lang="pt-BR"/>
              <a:t>para alunos de ICTs privadas.</a:t>
            </a:r>
          </a:p>
        </p:txBody>
      </p:sp>
      <p:sp>
        <p:nvSpPr>
          <p:cNvPr id="168967" name="CaixaDeTexto 7"/>
          <p:cNvSpPr txBox="1">
            <a:spLocks noChangeArrowheads="1"/>
          </p:cNvSpPr>
          <p:nvPr/>
        </p:nvSpPr>
        <p:spPr bwMode="auto">
          <a:xfrm>
            <a:off x="3386138" y="5627688"/>
            <a:ext cx="5364162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Remanejamento depende de regulamento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19478" y="1296050"/>
            <a:ext cx="10696825" cy="49859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dirty="0"/>
              <a:t>“Art. 9</a:t>
            </a:r>
            <a:r>
              <a:rPr lang="pt-BR" sz="2400" baseline="30000" dirty="0"/>
              <a:t>o</a:t>
            </a:r>
            <a:r>
              <a:rPr lang="pt-BR" sz="2400" dirty="0"/>
              <a:t> ...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dirty="0"/>
              <a:t>    § 1</a:t>
            </a:r>
            <a:r>
              <a:rPr lang="pt-BR" sz="2400" baseline="30000" dirty="0"/>
              <a:t>o</a:t>
            </a:r>
            <a:r>
              <a:rPr lang="pt-BR" sz="2400" dirty="0"/>
              <a:t> O servidor, o militar, o empregado da ICT pública e o aluno de curso técnico, de graduação ou de pós-graduação envolvidos na execução das atividades previstas no caput poderão receber bolsa de estímulo à inovação diretamente da ICT a que estejam vinculados, de fundação de apoio ou de agência de fomento.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dirty="0"/>
              <a:t>...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dirty="0"/>
              <a:t>   § 4</a:t>
            </a:r>
            <a:r>
              <a:rPr lang="pt-BR" sz="2400" baseline="30000" dirty="0"/>
              <a:t>o</a:t>
            </a:r>
            <a:r>
              <a:rPr lang="pt-BR" sz="2400" dirty="0"/>
              <a:t> A bolsa concedida nos termos deste artigo caracteriza-se como doação, não configura vínculo empregatício, não caracteriza contraprestação de serviços nem vantagem para o doador, para efeitos do disposto no </a:t>
            </a:r>
            <a:r>
              <a:rPr lang="pt-BR" sz="2400" u="sng" dirty="0">
                <a:hlinkClick r:id="rId3"/>
              </a:rPr>
              <a:t>art. 26 da Lei n</a:t>
            </a:r>
            <a:r>
              <a:rPr lang="pt-BR" sz="2400" u="sng" baseline="30000" dirty="0">
                <a:hlinkClick r:id="rId3"/>
              </a:rPr>
              <a:t>o</a:t>
            </a:r>
            <a:r>
              <a:rPr lang="pt-BR" sz="2400" dirty="0">
                <a:hlinkClick r:id="rId3"/>
              </a:rPr>
              <a:t> </a:t>
            </a:r>
            <a:r>
              <a:rPr lang="pt-BR" sz="2400" u="sng" dirty="0">
                <a:hlinkClick r:id="rId3"/>
              </a:rPr>
              <a:t>9.250, de 26 de dezembro de 1995</a:t>
            </a:r>
            <a:r>
              <a:rPr lang="pt-BR" sz="2400" dirty="0"/>
              <a:t>, e não integra a base de cálculo da contribuição previdenciária, aplicando-se o disposto neste parágrafo a fato pretérito, como previsto no </a:t>
            </a:r>
            <a:r>
              <a:rPr lang="pt-BR" sz="2400" u="sng" dirty="0">
                <a:hlinkClick r:id="rId4"/>
              </a:rPr>
              <a:t>inciso I do art. 106 da Lei n</a:t>
            </a:r>
            <a:r>
              <a:rPr lang="pt-BR" sz="2400" u="sng" baseline="30000" dirty="0">
                <a:hlinkClick r:id="rId4"/>
              </a:rPr>
              <a:t>o</a:t>
            </a:r>
            <a:r>
              <a:rPr lang="pt-BR" sz="2400" dirty="0">
                <a:hlinkClick r:id="rId4"/>
              </a:rPr>
              <a:t> </a:t>
            </a:r>
            <a:r>
              <a:rPr lang="pt-BR" sz="2400" u="sng" dirty="0">
                <a:hlinkClick r:id="rId4"/>
              </a:rPr>
              <a:t>5.172, de 25 de outubro de 1966</a:t>
            </a:r>
            <a:r>
              <a:rPr lang="pt-BR" sz="2400" dirty="0"/>
              <a:t>.</a:t>
            </a:r>
            <a:endParaRPr lang="pt-BR" sz="2400" i="1" dirty="0"/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246BE72-1E60-4350-A8A4-D11E4E6D3CA2}" type="slidenum">
              <a:rPr lang="en-US" altLang="pt-BR"/>
              <a:pPr/>
              <a:t>69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7101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•Faculta a celebração por ICT de acordos de parcerias para atividades conjuntas de pesquisa científica e tecnológica e desenvolvimento de tecnologia, produto, serviço ou processo com instituições públicas ou privadas,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reforça a isenção tributária das bolsas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•Autoriza a concessão de recursos pelos entes federados para execução de projetos de pesquisa, desenvolvimento e inovação às </a:t>
            </a:r>
            <a:r>
              <a:rPr lang="pt-BR" sz="2400" b="1" dirty="0" err="1"/>
              <a:t>ICTs</a:t>
            </a:r>
            <a:r>
              <a:rPr lang="pt-BR" sz="2400" b="1" dirty="0"/>
              <a:t> e aos pesquisadores a estas vinculados,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com possibilidade de remanejamento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9º-A da L.I.</a:t>
            </a:r>
            <a:r>
              <a:rPr lang="pt-BR" sz="2400" b="1" dirty="0"/>
              <a:t>);</a:t>
            </a:r>
            <a:endParaRPr lang="pt-BR" sz="2400" dirty="0"/>
          </a:p>
          <a:p>
            <a:pPr algn="just"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71014" name="CaixaDeTexto 6"/>
          <p:cNvSpPr txBox="1">
            <a:spLocks noChangeArrowheads="1"/>
          </p:cNvSpPr>
          <p:nvPr/>
        </p:nvSpPr>
        <p:spPr bwMode="auto">
          <a:xfrm>
            <a:off x="2782888" y="4724400"/>
            <a:ext cx="6469062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Bolsas para ICTs públicas com recursos advindos dos convênios.</a:t>
            </a:r>
          </a:p>
          <a:p>
            <a:r>
              <a:rPr lang="pt-BR"/>
              <a:t>Isenção tributária das bolsas</a:t>
            </a:r>
            <a:r>
              <a:rPr lang="pt-BR">
                <a:solidFill>
                  <a:srgbClr val="FF0000"/>
                </a:solidFill>
              </a:rPr>
              <a:t> vetada </a:t>
            </a:r>
            <a:r>
              <a:rPr lang="pt-BR"/>
              <a:t>para alunos de ICTs privadas.</a:t>
            </a:r>
          </a:p>
        </p:txBody>
      </p:sp>
      <p:sp>
        <p:nvSpPr>
          <p:cNvPr id="171015" name="CaixaDeTexto 7"/>
          <p:cNvSpPr txBox="1">
            <a:spLocks noChangeArrowheads="1"/>
          </p:cNvSpPr>
          <p:nvPr/>
        </p:nvSpPr>
        <p:spPr bwMode="auto">
          <a:xfrm>
            <a:off x="3386138" y="5627688"/>
            <a:ext cx="5364162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Remanejamento depende de regulamento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40114" y="1660369"/>
            <a:ext cx="10696825" cy="42473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i="1" dirty="0"/>
              <a:t>“Art. 9</a:t>
            </a:r>
            <a:r>
              <a:rPr lang="pt-BR" sz="2400" i="1" baseline="30000" dirty="0"/>
              <a:t>o</a:t>
            </a:r>
            <a:r>
              <a:rPr lang="pt-BR" sz="2400" i="1" dirty="0"/>
              <a:t>-A.  ...</a:t>
            </a:r>
            <a:endParaRPr lang="pt-BR" sz="2400" kern="50" dirty="0">
              <a:latin typeface="Arial" panose="020B0604020202020204" pitchFamily="34" charset="0"/>
              <a:ea typeface="Arial Unicode MS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   § 2º A celebração e a prestação de contas dos instrumentos aos quais se refere o caput serão feitas de forma simplificada e compatível com as características das atividades de ciência, tecnologia e inovação, nos termos de regulamento.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...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   § 5</a:t>
            </a:r>
            <a:r>
              <a:rPr lang="pt-BR" sz="2400" kern="50" baseline="30000" dirty="0">
                <a:latin typeface="Arial" panose="020B0604020202020204" pitchFamily="34" charset="0"/>
                <a:ea typeface="Arial Unicode MS"/>
                <a:cs typeface="Mangal"/>
              </a:rPr>
              <a:t>o</a:t>
            </a: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 A transferência de recursos da União para ICT estadual, distrital ou municipal em projetos de ciência, tecnologia e inovação não poderá sofrer restrições por conta de inadimplência de quaisquer outros órgãos ou instâncias que não a própria ICT.”</a:t>
            </a:r>
            <a:endParaRPr lang="pt-BR" sz="3600" i="1" kern="50" dirty="0">
              <a:latin typeface="Times New Roman" panose="02020603050405020304" pitchFamily="18" charset="0"/>
              <a:ea typeface="Arial Unicode MS"/>
              <a:cs typeface="Mangal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49154" name="Picture 2" descr="http://www.abc.org.br/IMG/jpg/doc-456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1463" y="1292225"/>
            <a:ext cx="9109075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Retângulo 1"/>
          <p:cNvSpPr>
            <a:spLocks noChangeArrowheads="1"/>
          </p:cNvSpPr>
          <p:nvPr/>
        </p:nvSpPr>
        <p:spPr bwMode="auto">
          <a:xfrm>
            <a:off x="1774825" y="5741988"/>
            <a:ext cx="6553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Brito Cruz, 2014</a:t>
            </a:r>
          </a:p>
          <a:p>
            <a:r>
              <a:rPr lang="pt-BR"/>
              <a:t>http://www.abc.org.br/article.php3?id_article=3123</a:t>
            </a:r>
          </a:p>
        </p:txBody>
      </p:sp>
      <p:sp>
        <p:nvSpPr>
          <p:cNvPr id="49156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CED6019-8DA1-4D01-BD12-B72235AF5E43}" type="slidenum">
              <a:rPr lang="en-US" altLang="pt-BR"/>
              <a:pPr/>
              <a:t>7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sp>
        <p:nvSpPr>
          <p:cNvPr id="49158" name="Espaço Reservado para Rodapé 9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BFC5FCD-E650-4140-925A-60D316EE3C51}" type="slidenum">
              <a:rPr lang="en-US" altLang="pt-BR"/>
              <a:pPr/>
              <a:t>70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7305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•Faculta a celebração por ICT de acordos de parcerias para atividades conjuntas de pesquisa científica e tecnológica e desenvolvimento de tecnologia, produto, serviço ou processo com instituições públicas ou privadas,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reforça a isenção tributária das bolsas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•Autoriza a concessão de recursos pelos entes federados para execução de projetos de pesquisa, desenvolvimento e inovação às </a:t>
            </a:r>
            <a:r>
              <a:rPr lang="pt-BR" sz="2400" b="1" dirty="0" err="1"/>
              <a:t>ICTs</a:t>
            </a:r>
            <a:r>
              <a:rPr lang="pt-BR" sz="2400" b="1" dirty="0"/>
              <a:t> e aos pesquisadores a estas vinculados,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com possibilidade de remanejamento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9º-A da L.I.</a:t>
            </a:r>
            <a:r>
              <a:rPr lang="pt-BR" sz="2400" b="1" dirty="0"/>
              <a:t>);</a:t>
            </a:r>
            <a:endParaRPr lang="pt-BR" sz="2400" dirty="0"/>
          </a:p>
          <a:p>
            <a:pPr algn="just">
              <a:defRPr/>
            </a:pP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73062" name="CaixaDeTexto 6"/>
          <p:cNvSpPr txBox="1">
            <a:spLocks noChangeArrowheads="1"/>
          </p:cNvSpPr>
          <p:nvPr/>
        </p:nvSpPr>
        <p:spPr bwMode="auto">
          <a:xfrm>
            <a:off x="2782888" y="4724400"/>
            <a:ext cx="6469062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Bolsas para ICTs públicas com recursos advindos dos convênios.</a:t>
            </a:r>
          </a:p>
          <a:p>
            <a:r>
              <a:rPr lang="pt-BR"/>
              <a:t>Isenção tributária das bolsas</a:t>
            </a:r>
            <a:r>
              <a:rPr lang="pt-BR">
                <a:solidFill>
                  <a:srgbClr val="FF0000"/>
                </a:solidFill>
              </a:rPr>
              <a:t> vetada </a:t>
            </a:r>
            <a:r>
              <a:rPr lang="pt-BR"/>
              <a:t>para alunos de ICTs privadas.</a:t>
            </a:r>
          </a:p>
        </p:txBody>
      </p:sp>
      <p:sp>
        <p:nvSpPr>
          <p:cNvPr id="173063" name="CaixaDeTexto 7"/>
          <p:cNvSpPr txBox="1">
            <a:spLocks noChangeArrowheads="1"/>
          </p:cNvSpPr>
          <p:nvPr/>
        </p:nvSpPr>
        <p:spPr bwMode="auto">
          <a:xfrm>
            <a:off x="3386138" y="5627688"/>
            <a:ext cx="5364162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Remanejamento depende de regulamento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40114" y="1660369"/>
            <a:ext cx="10696825" cy="42473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i="1" dirty="0"/>
              <a:t>“Art. 9</a:t>
            </a:r>
            <a:r>
              <a:rPr lang="pt-BR" sz="2400" i="1" baseline="30000" dirty="0"/>
              <a:t>o</a:t>
            </a:r>
            <a:r>
              <a:rPr lang="pt-BR" sz="2400" i="1" dirty="0"/>
              <a:t>-A.  ...</a:t>
            </a:r>
            <a:endParaRPr lang="pt-BR" sz="2400" kern="50" dirty="0">
              <a:latin typeface="Arial" panose="020B0604020202020204" pitchFamily="34" charset="0"/>
              <a:ea typeface="Arial Unicode MS"/>
              <a:cs typeface="Mangal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   § 2º A celebração e a prestação de contas dos instrumentos aos quais se refere o caput serão feitas de forma simplificada e compatível com as características das atividades de ciência, tecnologia e inovação, nos termos de regulamento.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...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   § 5</a:t>
            </a:r>
            <a:r>
              <a:rPr lang="pt-BR" sz="2400" kern="50" baseline="30000" dirty="0">
                <a:latin typeface="Arial" panose="020B0604020202020204" pitchFamily="34" charset="0"/>
                <a:ea typeface="Arial Unicode MS"/>
                <a:cs typeface="Mangal"/>
              </a:rPr>
              <a:t>o</a:t>
            </a:r>
            <a:r>
              <a:rPr lang="pt-BR" sz="2400" kern="50" dirty="0">
                <a:latin typeface="Arial" panose="020B0604020202020204" pitchFamily="34" charset="0"/>
                <a:ea typeface="Arial Unicode MS"/>
                <a:cs typeface="Mangal"/>
              </a:rPr>
              <a:t> A transferência de recursos da União para ICT estadual, distrital ou municipal em projetos de ciência, tecnologia e inovação não poderá sofrer restrições por conta de inadimplência de quaisquer outros órgãos ou instâncias que não a própria ICT.”</a:t>
            </a:r>
            <a:endParaRPr lang="pt-BR" sz="3600" i="1" kern="50" dirty="0">
              <a:latin typeface="Times New Roman" panose="02020603050405020304" pitchFamily="18" charset="0"/>
              <a:ea typeface="Arial Unicode MS"/>
              <a:cs typeface="Mangal"/>
            </a:endParaRP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FFD7496-877C-41B4-83FC-A308C6DB57F3}" type="slidenum">
              <a:rPr lang="en-US" altLang="pt-BR"/>
              <a:pPr/>
              <a:t>71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7510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a inclusão, nos instrumentos firmados com </a:t>
            </a:r>
            <a:r>
              <a:rPr lang="pt-BR" sz="2400" b="1" dirty="0" err="1"/>
              <a:t>ICTs</a:t>
            </a:r>
            <a:r>
              <a:rPr lang="pt-BR" sz="2400" b="1" dirty="0"/>
              <a:t>, empresas fundações de apoio, agências de fomento e pesquisadores, com objetos compatíveis com a Lei de Inovação, da previsão de recursos para cobertura de despesas operacionais e administrativa e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taxas de administração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10 da L.I., revisado</a:t>
            </a:r>
            <a:r>
              <a:rPr lang="pt-BR" sz="24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a cessão de direitos pela ICT sobre criação ao criador ou a terceiro,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a título não oneroso</a:t>
            </a:r>
            <a:r>
              <a:rPr lang="pt-BR" sz="2400" b="1" dirty="0"/>
              <a:t>, mediante manifestação expressa e motivada, nos casos e condições definidos em suas normas internas (</a:t>
            </a:r>
            <a:r>
              <a:rPr lang="pt-BR" sz="2400" b="1" dirty="0">
                <a:solidFill>
                  <a:srgbClr val="FF0000"/>
                </a:solidFill>
              </a:rPr>
              <a:t>Art. 11 da L.I., revisado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75110" name="CaixaDeTexto 7"/>
          <p:cNvSpPr txBox="1">
            <a:spLocks noChangeArrowheads="1"/>
          </p:cNvSpPr>
          <p:nvPr/>
        </p:nvSpPr>
        <p:spPr bwMode="auto">
          <a:xfrm>
            <a:off x="839788" y="4652963"/>
            <a:ext cx="10512425" cy="1200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Taxas de adm -&gt; vetadas.</a:t>
            </a:r>
          </a:p>
          <a:p>
            <a:r>
              <a:rPr lang="pt-BR"/>
              <a:t>Argumentação inadequada?</a:t>
            </a:r>
          </a:p>
          <a:p>
            <a:r>
              <a:rPr lang="pt-BR"/>
              <a:t>Lei de convênios com organizações da sociedade civil (Lei no 13.019/2014), caiu a vedação em dez/15.</a:t>
            </a:r>
          </a:p>
          <a:p>
            <a:r>
              <a:rPr lang="pt-BR"/>
              <a:t>Decreto nº. 8240/2014 que regulamenta a Lei da Fundações (8.958) institui as taxas.</a:t>
            </a:r>
          </a:p>
        </p:txBody>
      </p:sp>
      <p:sp>
        <p:nvSpPr>
          <p:cNvPr id="175111" name="CaixaDeTexto 10"/>
          <p:cNvSpPr txBox="1">
            <a:spLocks noChangeArrowheads="1"/>
          </p:cNvSpPr>
          <p:nvPr/>
        </p:nvSpPr>
        <p:spPr bwMode="auto">
          <a:xfrm>
            <a:off x="7280275" y="3946525"/>
            <a:ext cx="4071938" cy="646113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i="1"/>
              <a:t>Pode transferir PIs para inventores, ...</a:t>
            </a:r>
          </a:p>
          <a:p>
            <a:r>
              <a:rPr lang="pt-BR" i="1"/>
              <a:t>Normatiza internamente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0526870" y="2550095"/>
            <a:ext cx="125762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Vetado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903E657-CD96-4926-A124-4BD8916B0418}" type="slidenum">
              <a:rPr lang="en-US" altLang="pt-BR"/>
              <a:pPr/>
              <a:t>72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7715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 Redefine o conceito de ganho econômico sobre criação protegida, para abranger as deduções relativos a custos decorrentes da proteção da propriedade intelectual e da produção da ICT (</a:t>
            </a:r>
            <a:r>
              <a:rPr lang="pt-BR" sz="2400" b="1" dirty="0">
                <a:solidFill>
                  <a:srgbClr val="FF0000"/>
                </a:solidFill>
              </a:rPr>
              <a:t>Art. 13 da L.I., revisado</a:t>
            </a:r>
            <a:r>
              <a:rPr lang="pt-BR" sz="24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Garante a manutenção de gratificações específicas ao pesquisador público para outra ICT, nas situações de conveniência da ICT de origem (</a:t>
            </a:r>
            <a:r>
              <a:rPr lang="pt-BR" sz="2400" b="1" dirty="0">
                <a:solidFill>
                  <a:srgbClr val="FF0000"/>
                </a:solidFill>
              </a:rPr>
              <a:t>§ 3º do Art. 14 da L.I., revisado</a:t>
            </a:r>
            <a:r>
              <a:rPr lang="pt-BR" sz="2400" b="1" dirty="0"/>
              <a:t>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77158" name="CaixaDeTexto 14"/>
          <p:cNvSpPr txBox="1">
            <a:spLocks noChangeArrowheads="1"/>
          </p:cNvSpPr>
          <p:nvPr/>
        </p:nvSpPr>
        <p:spPr bwMode="auto">
          <a:xfrm>
            <a:off x="9480550" y="2159000"/>
            <a:ext cx="2000250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Deixa mais claro </a:t>
            </a:r>
          </a:p>
        </p:txBody>
      </p:sp>
      <p:sp>
        <p:nvSpPr>
          <p:cNvPr id="177159" name="CaixaDeTexto 15"/>
          <p:cNvSpPr txBox="1">
            <a:spLocks noChangeArrowheads="1"/>
          </p:cNvSpPr>
          <p:nvPr/>
        </p:nvSpPr>
        <p:spPr bwMode="auto">
          <a:xfrm>
            <a:off x="1993900" y="3802063"/>
            <a:ext cx="8389938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Concursado DE não se prejudica em seus direitos pelo afastamento temporário p/ ICT.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E262D71-C521-403C-9CC9-FB5CEEF78ECE}" type="slidenum">
              <a:rPr lang="en-US" altLang="pt-BR"/>
              <a:pPr/>
              <a:t>73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7920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o exercício por pesquisador público,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mesmo sob regime de </a:t>
            </a:r>
            <a:r>
              <a:rPr lang="pt-BR" sz="2400" b="1" dirty="0" err="1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pt-BR" sz="2400" b="1" dirty="0"/>
              <a:t>, de atividades remuneradas de pesquisa, desenvolvimento e inovação em ICT e de participação na execução de projetos aprovados e custeados com recursos previstos na Lei de Inovação, observada a conveniência do seu órgão de origem e a continuidade de sua atividade normais, a depender de sua natureza (</a:t>
            </a:r>
            <a:r>
              <a:rPr lang="pt-BR" sz="2400" b="1" dirty="0">
                <a:solidFill>
                  <a:srgbClr val="FF0000"/>
                </a:solidFill>
              </a:rPr>
              <a:t>Art. 14-A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instituir sua Política de Inovação</a:t>
            </a:r>
            <a:r>
              <a:rPr lang="pt-BR" sz="2400" b="1" dirty="0"/>
              <a:t>, de acordo com as prioridades da política nacional de CT&amp;I, com diretrizes e objetivos explícitos (</a:t>
            </a:r>
            <a:r>
              <a:rPr lang="pt-BR" sz="2400" b="1" dirty="0">
                <a:solidFill>
                  <a:srgbClr val="FF0000"/>
                </a:solidFill>
              </a:rPr>
              <a:t>Art. 15-A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8285729-1974-43FF-B8B9-E4D79E992815}" type="slidenum">
              <a:rPr lang="en-US" altLang="pt-BR"/>
              <a:pPr/>
              <a:t>74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8125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o exercício por pesquisador público,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mesmo sob regime de </a:t>
            </a:r>
            <a:r>
              <a:rPr lang="pt-BR" sz="2400" b="1" dirty="0" err="1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pt-BR" sz="2400" b="1" dirty="0"/>
              <a:t>, de atividades remuneradas de pesquisa, desenvolvimento e inovação em ICT e de participação na execução de projetos aprovados e custeados com recursos previstos na Lei de Inovação, observada a conveniência do seu órgão de origem e a continuidade de sua atividade normais, a depender de sua natureza (</a:t>
            </a:r>
            <a:r>
              <a:rPr lang="pt-BR" sz="2400" b="1" dirty="0">
                <a:solidFill>
                  <a:srgbClr val="FF0000"/>
                </a:solidFill>
              </a:rPr>
              <a:t>Art. 14-A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instituir sua Política de Inovação</a:t>
            </a:r>
            <a:r>
              <a:rPr lang="pt-BR" sz="2400" b="1" dirty="0"/>
              <a:t>, de acordo com as prioridades da política nacional de CT&amp;I, com diretrizes e objetivos explícitos (</a:t>
            </a:r>
            <a:r>
              <a:rPr lang="pt-BR" sz="2400" b="1" dirty="0">
                <a:solidFill>
                  <a:srgbClr val="FF0000"/>
                </a:solidFill>
              </a:rPr>
              <a:t>Art. 15-A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71464" y="2080880"/>
            <a:ext cx="9577064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400" dirty="0"/>
              <a:t>“Art. 14-A.  O pesquisador público em regime de dedicação exclusiva, inclusive aquele enquadrado em plano de carreiras e cargos de magistério, poderá exercer atividade remunerada de pesquisa, desenvolvimento e inovação em ICT ou em empresa e participar da execução de projeto aprovado ou custeado com recursos previstos nesta Lei, desde que observada a conveniência do órgão de origem e assegurada a continuidade de suas atividades de ensino ou pesquisa nesse órgão, a depender de sua respectiva natureza.”</a:t>
            </a:r>
            <a:endParaRPr lang="pt-BR" sz="2400" i="1" dirty="0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E881B88-5440-40AC-88AD-36653BC42B84}" type="slidenum">
              <a:rPr lang="en-US" altLang="pt-BR"/>
              <a:pPr/>
              <a:t>75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8329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o exercício por pesquisador público,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mesmo sob regime de </a:t>
            </a:r>
            <a:r>
              <a:rPr lang="pt-BR" sz="2400" b="1" dirty="0" err="1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pt-BR" sz="2400" b="1" dirty="0"/>
              <a:t>, de atividades remuneradas de pesquisa, desenvolvimento e inovação em ICT e de participação na execução de projetos aprovados e custeados com recursos previstos na Lei de Inovação, observada a conveniência do seu órgão de origem e a continuidade de sua atividade normais, a depender de sua natureza (</a:t>
            </a:r>
            <a:r>
              <a:rPr lang="pt-BR" sz="2400" b="1" dirty="0">
                <a:solidFill>
                  <a:srgbClr val="FF0000"/>
                </a:solidFill>
              </a:rPr>
              <a:t>Art. 14-A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instituir sua Política de Inovação</a:t>
            </a:r>
            <a:r>
              <a:rPr lang="pt-BR" sz="2400" b="1" dirty="0"/>
              <a:t>, de acordo com as prioridades da política nacional de CT&amp;I, com diretrizes e objetivos explícitos (</a:t>
            </a:r>
            <a:r>
              <a:rPr lang="pt-BR" sz="2400" b="1" dirty="0">
                <a:solidFill>
                  <a:srgbClr val="FF0000"/>
                </a:solidFill>
              </a:rPr>
              <a:t>Art. 15-A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8E62FE7-4484-43B4-8C6D-92B0346A0FCA}" type="slidenum">
              <a:rPr lang="en-US" altLang="pt-BR"/>
              <a:pPr/>
              <a:t>76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8534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Permite o exercício por pesquisador público,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mesmo sob regime de </a:t>
            </a:r>
            <a:r>
              <a:rPr lang="pt-BR" sz="2400" b="1" dirty="0" err="1">
                <a:solidFill>
                  <a:schemeClr val="accent5">
                    <a:lumMod val="75000"/>
                  </a:schemeClr>
                </a:solidFill>
              </a:rPr>
              <a:t>DE</a:t>
            </a:r>
            <a:r>
              <a:rPr lang="pt-BR" sz="2400" b="1" dirty="0"/>
              <a:t>, de atividades remuneradas de pesquisa, desenvolvimento e inovação em ICT e de participação na execução de projetos aprovados e custeados com recursos previstos na Lei de Inovação, observada a conveniência do seu órgão de origem e a continuidade de sua atividade normais, a depender de sua natureza (</a:t>
            </a:r>
            <a:r>
              <a:rPr lang="pt-BR" sz="2400" b="1" dirty="0">
                <a:solidFill>
                  <a:srgbClr val="FF0000"/>
                </a:solidFill>
              </a:rPr>
              <a:t>Art. 14-A da L.I.);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instituir sua Política de Inovação</a:t>
            </a:r>
            <a:r>
              <a:rPr lang="pt-BR" sz="2400" b="1" dirty="0"/>
              <a:t>, de acordo com as prioridades da política nacional de CT&amp;I, com diretrizes e objetivos explícitos (</a:t>
            </a:r>
            <a:r>
              <a:rPr lang="pt-BR" sz="2400" b="1" dirty="0">
                <a:solidFill>
                  <a:srgbClr val="FF0000"/>
                </a:solidFill>
              </a:rPr>
              <a:t>Art. 15-A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3391" y="1006913"/>
            <a:ext cx="10945216" cy="5232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I – estratégicos de atuação institucional no ambiente produtivo local, regional ou nacional; 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II – de empreendedorismo, de gestão de incubadoras e de participação no capital social de empresas; 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III – para extensão tecnológica e prestação de serviços técnicos;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IV – para compartilhamento e permissão de uso por terceiros de seus laboratórios, equipamentos, recursos humanos e capital intelectual; 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V – de gestão da propriedade intelectual e de transferência de tecnologia; 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VI – para institucionalização e gestão do Núcleo de Inovação Tecnológica; 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VII – para orientação das ações institucionais de capacitação de recursos humanos em empreendedorismo, gestão da inovação, transferência de tecnologia e propriedade intelectual;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200" dirty="0"/>
              <a:t>VIII – para estabelecimento de parcerias para desenvolvimento de tecnologias com inventores independentes, empresas e outras entidades.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0F04B76-E939-4F9C-9335-DD5C4B94A2F7}" type="slidenum">
              <a:rPr lang="en-US" altLang="pt-BR"/>
              <a:pPr/>
              <a:t>77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8739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dispor de Núcleo de Inovação Tecnológica – NIT próprio ou em associação com outras </a:t>
            </a:r>
            <a:r>
              <a:rPr lang="pt-BR" sz="2400" b="1" dirty="0" err="1"/>
              <a:t>ICTs</a:t>
            </a:r>
            <a:r>
              <a:rPr lang="pt-BR" sz="2400" b="1" dirty="0"/>
              <a:t>, além de fixar novas competências, permitindo que sejam,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se a ICT optar, entidade juridicamente autônoma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16 da L.I., revisado</a:t>
            </a:r>
            <a:r>
              <a:rPr lang="pt-BR" sz="24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Estabelece o dever da prestação de informações ao MCTI por </a:t>
            </a:r>
            <a:r>
              <a:rPr lang="pt-BR" sz="2400" b="1" dirty="0" err="1"/>
              <a:t>ICTs</a:t>
            </a:r>
            <a:r>
              <a:rPr lang="pt-BR" sz="2400" b="1" dirty="0"/>
              <a:t> públicas e privadas beneficiadas pelo Poder Público, na forma de regulamento (</a:t>
            </a:r>
            <a:r>
              <a:rPr lang="pt-BR" sz="2400" b="1" dirty="0">
                <a:solidFill>
                  <a:srgbClr val="FF0000"/>
                </a:solidFill>
              </a:rPr>
              <a:t>Art. 17 da L.I., revisado</a:t>
            </a:r>
            <a:r>
              <a:rPr lang="pt-BR" sz="2400" b="1" dirty="0"/>
              <a:t>);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EEEB5E4-E789-4F90-9C8E-EDB5D9AB5CD5}" type="slidenum">
              <a:rPr lang="en-US" altLang="pt-BR"/>
              <a:pPr/>
              <a:t>78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8944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Determina dever a ICT pública dispor de Núcleo de Inovação Tecnológica – NIT próprio ou em associação com outras </a:t>
            </a:r>
            <a:r>
              <a:rPr lang="pt-BR" sz="2400" b="1" dirty="0" err="1"/>
              <a:t>ICTs</a:t>
            </a:r>
            <a:r>
              <a:rPr lang="pt-BR" sz="2400" b="1" dirty="0"/>
              <a:t>, além de fixar novas competências, permitindo que sejam,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se a ICT optar, entidade juridicamente autônoma </a:t>
            </a:r>
            <a:r>
              <a:rPr lang="pt-BR" sz="2400" b="1" dirty="0"/>
              <a:t>(</a:t>
            </a:r>
            <a:r>
              <a:rPr lang="pt-BR" sz="2400" b="1" dirty="0">
                <a:solidFill>
                  <a:srgbClr val="FF0000"/>
                </a:solidFill>
              </a:rPr>
              <a:t>Art. 16 da L.I., revisado</a:t>
            </a:r>
            <a:r>
              <a:rPr lang="pt-BR" sz="2400" b="1" dirty="0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Estabelece o dever da prestação de informações ao MCTI por </a:t>
            </a:r>
            <a:r>
              <a:rPr lang="pt-BR" sz="2400" b="1" dirty="0" err="1"/>
              <a:t>ICTs</a:t>
            </a:r>
            <a:r>
              <a:rPr lang="pt-BR" sz="2400" b="1" dirty="0"/>
              <a:t> públicas e privadas beneficiadas pelo Poder Público, na forma de regulamento (</a:t>
            </a:r>
            <a:r>
              <a:rPr lang="pt-BR" sz="2400" b="1" dirty="0">
                <a:solidFill>
                  <a:srgbClr val="FF0000"/>
                </a:solidFill>
              </a:rPr>
              <a:t>Art. 17 da L.I., revisado</a:t>
            </a:r>
            <a:r>
              <a:rPr lang="pt-BR" sz="2400" b="1" dirty="0"/>
              <a:t>);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1196752"/>
            <a:ext cx="12192000" cy="54784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dirty="0"/>
              <a:t>Competências adicionais dos NITs (art. 16):</a:t>
            </a:r>
          </a:p>
          <a:p>
            <a:pPr>
              <a:defRPr/>
            </a:pPr>
            <a:endParaRPr lang="pt-BR" sz="2000" dirty="0"/>
          </a:p>
          <a:p>
            <a:pPr>
              <a:defRPr/>
            </a:pPr>
            <a:r>
              <a:rPr lang="pt-BR" sz="2000" dirty="0"/>
              <a:t>...</a:t>
            </a:r>
          </a:p>
          <a:p>
            <a:pPr>
              <a:defRPr/>
            </a:pPr>
            <a:r>
              <a:rPr lang="pt-BR" sz="2000" dirty="0"/>
              <a:t>VII - desenvolver estudos de prospecção tecnológica e de inteligência competitiva no campo da propriedade intelectual, de forma a orientar as ações de inovação da ICT;</a:t>
            </a:r>
          </a:p>
          <a:p>
            <a:pPr>
              <a:defRPr/>
            </a:pPr>
            <a:r>
              <a:rPr lang="pt-BR" sz="2000" dirty="0"/>
              <a:t>VIII - desenvolver estudos e estratégias para a transferência de inovação gerada pela ICT;</a:t>
            </a:r>
          </a:p>
          <a:p>
            <a:pPr>
              <a:defRPr/>
            </a:pPr>
            <a:r>
              <a:rPr lang="pt-BR" sz="2000" dirty="0"/>
              <a:t>IX - promover e acompanhar o relacionamento da ICT com empresas, em especial para as atividades previstas nos arts. 6</a:t>
            </a:r>
            <a:r>
              <a:rPr lang="pt-BR" sz="2000" baseline="30000" dirty="0"/>
              <a:t>o</a:t>
            </a:r>
            <a:r>
              <a:rPr lang="pt-BR" sz="2000" dirty="0"/>
              <a:t> a 9</a:t>
            </a:r>
            <a:r>
              <a:rPr lang="pt-BR" sz="2000" baseline="30000" dirty="0"/>
              <a:t>o</a:t>
            </a:r>
            <a:r>
              <a:rPr lang="pt-BR" sz="2000" dirty="0"/>
              <a:t>;</a:t>
            </a:r>
            <a:endParaRPr lang="pt-BR" sz="2000" i="1" dirty="0"/>
          </a:p>
          <a:p>
            <a:pPr>
              <a:defRPr/>
            </a:pPr>
            <a:r>
              <a:rPr lang="pt-BR" sz="2000" dirty="0"/>
              <a:t>X - negociar e gerir os acordos de transferência de tecnologia oriunda da ICT.</a:t>
            </a:r>
          </a:p>
          <a:p>
            <a:pPr>
              <a:defRPr/>
            </a:pPr>
            <a:r>
              <a:rPr lang="pt-BR" sz="2000" i="1" dirty="0"/>
              <a:t>...</a:t>
            </a:r>
          </a:p>
          <a:p>
            <a:pPr>
              <a:defRPr/>
            </a:pPr>
            <a:endParaRPr lang="pt-BR" sz="2000" i="1" dirty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000" dirty="0"/>
              <a:t>§ 3</a:t>
            </a:r>
            <a:r>
              <a:rPr lang="pt-BR" sz="2000" baseline="30000" dirty="0"/>
              <a:t>o</a:t>
            </a:r>
            <a:r>
              <a:rPr lang="pt-BR" sz="2000" dirty="0"/>
              <a:t> O Núcleo de Inovação Tecnológica poderá ser constituído com personalidade jurídica própria, como entidade privada sem fins lucrativos.</a:t>
            </a:r>
            <a:endParaRPr lang="pt-BR" sz="2000" i="1" dirty="0"/>
          </a:p>
          <a:p>
            <a:pPr>
              <a:defRPr/>
            </a:pPr>
            <a:r>
              <a:rPr lang="pt-BR" sz="2000" dirty="0"/>
              <a:t>§ 4</a:t>
            </a:r>
            <a:r>
              <a:rPr lang="pt-BR" sz="2000" baseline="30000" dirty="0"/>
              <a:t>o</a:t>
            </a:r>
            <a:r>
              <a:rPr lang="pt-BR" sz="2000" dirty="0"/>
              <a:t> Caso o Núcleo de Inovação Tecnológica seja constituído com personalidade jurídica própria, a ICT deverá estabelecer as diretrizes de gestão e as formas de repasse de recursos.</a:t>
            </a:r>
            <a:endParaRPr lang="pt-BR" sz="2000" i="1" dirty="0"/>
          </a:p>
          <a:p>
            <a:pPr>
              <a:defRPr/>
            </a:pPr>
            <a:r>
              <a:rPr lang="pt-BR" sz="2000" dirty="0"/>
              <a:t>§ 5</a:t>
            </a:r>
            <a:r>
              <a:rPr lang="pt-BR" sz="2000" baseline="30000" dirty="0"/>
              <a:t>o</a:t>
            </a:r>
            <a:r>
              <a:rPr lang="pt-BR" sz="2000" dirty="0"/>
              <a:t> Na hipótese do § 3</a:t>
            </a:r>
            <a:r>
              <a:rPr lang="pt-BR" sz="2000" baseline="30000" dirty="0"/>
              <a:t>o</a:t>
            </a:r>
            <a:r>
              <a:rPr lang="pt-BR" sz="2000" dirty="0"/>
              <a:t>, a ICT pública é autorizada a estabelecer parceria com entidades privadas sem fins lucrativos já existentes, para a finalidade prevista no caput.”</a:t>
            </a:r>
            <a:endParaRPr lang="pt-BR" sz="2000" i="1" dirty="0"/>
          </a:p>
        </p:txBody>
      </p:sp>
      <p:sp>
        <p:nvSpPr>
          <p:cNvPr id="189449" name="CaixaDeTexto 7"/>
          <p:cNvSpPr txBox="1">
            <a:spLocks noChangeArrowheads="1"/>
          </p:cNvSpPr>
          <p:nvPr/>
        </p:nvSpPr>
        <p:spPr bwMode="auto">
          <a:xfrm>
            <a:off x="6080125" y="1370013"/>
            <a:ext cx="5759450" cy="64611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Mantem e reforça a ação do NIT, enfatizando Transferência de Tecnologia e estímulo a empresas inovadoras.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86E915D-4F84-41D1-83E0-D1DAB9FE3A80}" type="slidenum">
              <a:rPr lang="en-US" altLang="pt-BR"/>
              <a:pPr/>
              <a:t>79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9149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Requer a adoção de medidas pelas </a:t>
            </a:r>
            <a:r>
              <a:rPr lang="pt-BR" sz="2400" b="1" dirty="0" err="1"/>
              <a:t>ICTs</a:t>
            </a:r>
            <a:r>
              <a:rPr lang="pt-BR" sz="2400" b="1" dirty="0"/>
              <a:t> públicas, na elaboração e execução dos seus orçamentos para o recebimento de receitas e pagamento de despesas, previstos na Lei de Inovação,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admitida a delegação da captação, gestão e aplicação de receitas próprias da ICT pública a fundação de apoio</a:t>
            </a:r>
            <a:r>
              <a:rPr lang="pt-BR" sz="2400" b="1" dirty="0"/>
              <a:t>, dentro de regras explicitas (</a:t>
            </a:r>
            <a:r>
              <a:rPr lang="pt-BR" sz="2400" b="1" dirty="0">
                <a:solidFill>
                  <a:srgbClr val="FF0000"/>
                </a:solidFill>
              </a:rPr>
              <a:t>Art. 18 da L.I., revisado</a:t>
            </a:r>
            <a:r>
              <a:rPr lang="pt-BR" sz="2400" b="1" dirty="0"/>
              <a:t>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91494" name="CaixaDeTexto 6"/>
          <p:cNvSpPr txBox="1">
            <a:spLocks noChangeArrowheads="1"/>
          </p:cNvSpPr>
          <p:nvPr/>
        </p:nvSpPr>
        <p:spPr bwMode="auto">
          <a:xfrm>
            <a:off x="3514725" y="3433763"/>
            <a:ext cx="5378450" cy="6477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Orçamento deve prever orçamento royalties, serviços, etc.</a:t>
            </a:r>
          </a:p>
        </p:txBody>
      </p:sp>
      <p:sp>
        <p:nvSpPr>
          <p:cNvPr id="191495" name="Retângulo 7"/>
          <p:cNvSpPr>
            <a:spLocks noChangeArrowheads="1"/>
          </p:cNvSpPr>
          <p:nvPr/>
        </p:nvSpPr>
        <p:spPr bwMode="auto">
          <a:xfrm>
            <a:off x="3514725" y="4206875"/>
            <a:ext cx="537845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Captação pode ser feita através da Fundação de Apoio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51202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1C1A41A-C9E1-45FA-A688-00DE69C6F2A0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	x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pic>
        <p:nvPicPr>
          <p:cNvPr id="51204" name="Imagem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4963" y="1158875"/>
            <a:ext cx="9163050" cy="457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Retângulo 8"/>
          <p:cNvSpPr>
            <a:spLocks noChangeArrowheads="1"/>
          </p:cNvSpPr>
          <p:nvPr/>
        </p:nvSpPr>
        <p:spPr bwMode="auto">
          <a:xfrm>
            <a:off x="1631950" y="5732463"/>
            <a:ext cx="75596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="1">
                <a:hlinkClick r:id="rId4"/>
              </a:rPr>
              <a:t>Richard Van Noorden</a:t>
            </a:r>
            <a:endParaRPr lang="pt-BR"/>
          </a:p>
          <a:p>
            <a:r>
              <a:rPr lang="pt-BR"/>
              <a:t>http://www.nature.com/news/366-days-2012-in-review-1.12042</a:t>
            </a:r>
          </a:p>
        </p:txBody>
      </p:sp>
      <p:sp>
        <p:nvSpPr>
          <p:cNvPr id="51206" name="Espaço Reservado para Rodapé 3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2604AC1-99CA-4319-A955-AF340274E629}" type="slidenum">
              <a:rPr lang="en-US" altLang="pt-BR"/>
              <a:pPr/>
              <a:t>80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9353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Requer a adoção de medidas pelas </a:t>
            </a:r>
            <a:r>
              <a:rPr lang="pt-BR" sz="2400" b="1" dirty="0" err="1"/>
              <a:t>ICTs</a:t>
            </a:r>
            <a:r>
              <a:rPr lang="pt-BR" sz="2400" b="1" dirty="0"/>
              <a:t> públicas, na elaboração e execução dos seus orçamentos para o recebimento de receitas e pagamento de despesas, previstos na Lei de Inovação,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admitida a delegação da captação, gestão e aplicação de receitas próprias da ICT pública a fundação de apoio</a:t>
            </a:r>
            <a:r>
              <a:rPr lang="pt-BR" sz="2400" b="1" dirty="0"/>
              <a:t>, dentro de regras explicitas (</a:t>
            </a:r>
            <a:r>
              <a:rPr lang="pt-BR" sz="2400" b="1" dirty="0">
                <a:solidFill>
                  <a:srgbClr val="FF0000"/>
                </a:solidFill>
              </a:rPr>
              <a:t>Art. 18 da L.I., revisado</a:t>
            </a:r>
            <a:r>
              <a:rPr lang="pt-BR" sz="2400" b="1" dirty="0"/>
              <a:t>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93542" name="CaixaDeTexto 6"/>
          <p:cNvSpPr txBox="1">
            <a:spLocks noChangeArrowheads="1"/>
          </p:cNvSpPr>
          <p:nvPr/>
        </p:nvSpPr>
        <p:spPr bwMode="auto">
          <a:xfrm>
            <a:off x="3935413" y="3433763"/>
            <a:ext cx="4537075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Prever orçamento de royalties, serviços, etc.</a:t>
            </a:r>
          </a:p>
        </p:txBody>
      </p:sp>
      <p:sp>
        <p:nvSpPr>
          <p:cNvPr id="193543" name="Retângulo 7"/>
          <p:cNvSpPr>
            <a:spLocks noChangeArrowheads="1"/>
          </p:cNvSpPr>
          <p:nvPr/>
        </p:nvSpPr>
        <p:spPr bwMode="auto">
          <a:xfrm>
            <a:off x="3514725" y="4206875"/>
            <a:ext cx="537845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Captação pode ser feita através da Fundação de Apoio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736725" y="2279650"/>
            <a:ext cx="8934450" cy="26781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400" i="1" kern="50" dirty="0">
                <a:latin typeface="Arial" panose="020B0604020202020204" pitchFamily="34" charset="0"/>
                <a:ea typeface="Arial Unicode MS" panose="020B0604020202020204"/>
              </a:rPr>
              <a:t>Parágrafo único.  A captação, a gestão e a aplicação das receitas próprias da ICT pública, de que tratam os arts. 4</a:t>
            </a:r>
            <a:r>
              <a:rPr lang="pt-BR" sz="2400" i="1" kern="50" baseline="30000" dirty="0">
                <a:latin typeface="Arial" panose="020B0604020202020204" pitchFamily="34" charset="0"/>
                <a:ea typeface="Arial Unicode MS" panose="020B0604020202020204"/>
              </a:rPr>
              <a:t>o</a:t>
            </a:r>
            <a:r>
              <a:rPr lang="pt-BR" sz="2400" i="1" kern="50" dirty="0">
                <a:latin typeface="Arial" panose="020B0604020202020204" pitchFamily="34" charset="0"/>
                <a:ea typeface="Arial Unicode MS" panose="020B0604020202020204"/>
              </a:rPr>
              <a:t> a 8</a:t>
            </a:r>
            <a:r>
              <a:rPr lang="pt-BR" sz="2400" i="1" kern="50" baseline="30000" dirty="0">
                <a:latin typeface="Arial" panose="020B0604020202020204" pitchFamily="34" charset="0"/>
                <a:ea typeface="Arial Unicode MS" panose="020B0604020202020204"/>
              </a:rPr>
              <a:t>o</a:t>
            </a:r>
            <a:r>
              <a:rPr lang="pt-BR" sz="2400" i="1" kern="50" dirty="0">
                <a:latin typeface="Arial" panose="020B0604020202020204" pitchFamily="34" charset="0"/>
                <a:ea typeface="Arial Unicode MS" panose="020B0604020202020204"/>
              </a:rPr>
              <a:t>, 11 e 13, poderão ser delegadas a fundação de apoio, quando previsto em contrato ou convênio, devendo ser aplicadas exclusivamente em objetivos institucionais de pesquisa, desenvolvimento e inovação, incluindo a carteira de projetos institucionais e a gestão da política de inovação.” 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116E789-22C0-42FB-ACC4-9EAD92F47DC8}" type="slidenum">
              <a:rPr lang="en-US" altLang="pt-BR"/>
              <a:pPr/>
              <a:t>81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9558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Determina a promoção e o incentivo, por parte dos entes federados e suas agências de fomento à pesquisa e ao desenvolvimento de produtos, serviço e processo inovadores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em empresas e entidades sem fins lucrativos</a:t>
            </a:r>
            <a:r>
              <a:rPr lang="pt-BR" sz="2400" b="1" dirty="0"/>
              <a:t>, mediante a concessão de recursos destinados a apoiar atividades de pesquisa, desenvolvimento e inovação, em atendimento ás prioridades da política industrial e tecnológica nacional, inclusive definindo os instrumentos e ações e possibilidades para esta finalidade (</a:t>
            </a:r>
            <a:r>
              <a:rPr lang="pt-BR" sz="2400" b="1" dirty="0">
                <a:solidFill>
                  <a:srgbClr val="FF0000"/>
                </a:solidFill>
              </a:rPr>
              <a:t>Art. 19 da L.I., revisado</a:t>
            </a:r>
            <a:r>
              <a:rPr lang="pt-BR" sz="2400" b="1" dirty="0"/>
              <a:t>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95590" name="CaixaDeTexto 7"/>
          <p:cNvSpPr txBox="1">
            <a:spLocks noChangeArrowheads="1"/>
          </p:cNvSpPr>
          <p:nvPr/>
        </p:nvSpPr>
        <p:spPr bwMode="auto">
          <a:xfrm>
            <a:off x="1905000" y="4437063"/>
            <a:ext cx="8566150" cy="12001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Apoio à empresas pelo estado (incluindo as próprias ICTs).</a:t>
            </a:r>
          </a:p>
          <a:p>
            <a:endParaRPr lang="pt-BR"/>
          </a:p>
          <a:p>
            <a:r>
              <a:rPr lang="pt-BR"/>
              <a:t>Importante: § 8º. – subvenção pode ser aplicada a bens de capital também desde que seja voltada PREPONDERANTEMENTE à pesquisa financiada.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59ABC2E-DC6E-433D-B2BF-D4C04F135C3D}" type="slidenum">
              <a:rPr lang="en-US" altLang="pt-BR"/>
              <a:pPr/>
              <a:t>82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9763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• Possibilita aos órgãos e entidades da administração pública contratarem diretamente </a:t>
            </a:r>
            <a:r>
              <a:rPr lang="pt-BR" sz="2400" b="1">
                <a:solidFill>
                  <a:srgbClr val="FF0000"/>
                </a:solidFill>
              </a:rPr>
              <a:t>ICT, entidade privada sem fins lucrativos ou empresas</a:t>
            </a:r>
            <a:r>
              <a:rPr lang="pt-BR" sz="2400" b="1"/>
              <a:t>, isoladamente ou em consórcios, para a realização de pesquisa, desenvolvimento e inovação, com risco tecnológico, para a solução de problema técnico específico ou obtenção de produto, serviço ou processo inovador (</a:t>
            </a:r>
            <a:r>
              <a:rPr lang="pt-BR" sz="2400" b="1">
                <a:solidFill>
                  <a:srgbClr val="FF0000"/>
                </a:solidFill>
              </a:rPr>
              <a:t>Art. 20 da L.I., revisado</a:t>
            </a:r>
            <a:r>
              <a:rPr lang="pt-BR" sz="2400" b="1"/>
              <a:t>);</a:t>
            </a:r>
            <a:endParaRPr lang="pt-BR" sz="20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97638" name="CaixaDeTexto 6"/>
          <p:cNvSpPr txBox="1">
            <a:spLocks noChangeArrowheads="1"/>
          </p:cNvSpPr>
          <p:nvPr/>
        </p:nvSpPr>
        <p:spPr bwMode="auto">
          <a:xfrm>
            <a:off x="4360863" y="3933825"/>
            <a:ext cx="3470275" cy="9540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800"/>
              <a:t>Encomenda Tecnológica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7359BA0-F7E2-4881-8F24-FF791B725357}" type="slidenum">
              <a:rPr lang="en-US" altLang="pt-BR"/>
              <a:pPr/>
              <a:t>83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19968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 Permite a dispensa de licitação pela administração pública na contratação de empresas de micro, pequeno e médio portes para prestação de serviços ou fornecimento de bens com a aplicação sistemática de conhecimentos científicos e tecnológicos, oriundos de cooperação com a contratante ou de atividade de pesquisa fomentada pela contratante (</a:t>
            </a:r>
            <a:r>
              <a:rPr lang="pt-BR" sz="2400" b="1">
                <a:solidFill>
                  <a:srgbClr val="FF0000"/>
                </a:solidFill>
              </a:rPr>
              <a:t>Art. 20-A da L.I.</a:t>
            </a:r>
            <a:r>
              <a:rPr lang="pt-BR" sz="2400" b="1"/>
              <a:t>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/>
              <a:t> • Determina a concessão de bolsas pelos entes federados, órgãos e agências de fomento, ICTs públicas e fundações de apoio, que sirvam de estímulo à inovação no ambiente produtivo (</a:t>
            </a:r>
            <a:r>
              <a:rPr lang="pt-BR" sz="2400" b="1">
                <a:solidFill>
                  <a:srgbClr val="FF0000"/>
                </a:solidFill>
              </a:rPr>
              <a:t>Art. 21-A da L.I.</a:t>
            </a:r>
            <a:r>
              <a:rPr lang="pt-BR" sz="2400" b="1"/>
              <a:t>);</a:t>
            </a:r>
            <a:endParaRPr lang="pt-BR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199686" name="CaixaDeTexto 6"/>
          <p:cNvSpPr txBox="1">
            <a:spLocks noChangeArrowheads="1"/>
          </p:cNvSpPr>
          <p:nvPr/>
        </p:nvSpPr>
        <p:spPr bwMode="auto">
          <a:xfrm>
            <a:off x="3233738" y="5586413"/>
            <a:ext cx="5724525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Inclui bolsas RAHE, ALI-SEBRAE, bolsas dos NITs , etc...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447928" y="3140968"/>
            <a:ext cx="1000132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/>
              <a:t>Vetado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447928" y="4955342"/>
            <a:ext cx="1000132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/>
              <a:t>Vetado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402668D-75CE-451C-8643-6D629929D6E4}" type="slidenum">
              <a:rPr lang="en-US" altLang="pt-BR"/>
              <a:pPr/>
              <a:t>84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0173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Admite a possibilidade de solicitação de adoção por ICT pública de criação de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inventor independente</a:t>
            </a:r>
            <a:r>
              <a:rPr lang="pt-BR" sz="2400" b="1" dirty="0"/>
              <a:t>, com pedido de patente comprovado, a quem ficará garantida a decisão quanto à conveniência, oportunidade e elaboração de projeto, com vistas a avaliação do seu futuro desenvolvimento, incubação, utilização, industrialização ou inserção no mercado, mediante compromisso de compartilhamento de eventuais ganhos econômicos (</a:t>
            </a:r>
            <a:r>
              <a:rPr lang="pt-BR" sz="2400" b="1" dirty="0">
                <a:solidFill>
                  <a:srgbClr val="FF0000"/>
                </a:solidFill>
              </a:rPr>
              <a:t>Art. 22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Prevê apoio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aos inventores independentes</a:t>
            </a:r>
            <a:r>
              <a:rPr lang="pt-BR" sz="2400" b="1" dirty="0"/>
              <a:t>, por meios mecanismos apropriados a esta condição, devidamente explicitados (</a:t>
            </a:r>
            <a:r>
              <a:rPr lang="pt-BR" sz="2400" b="1" dirty="0">
                <a:solidFill>
                  <a:srgbClr val="FF0000"/>
                </a:solidFill>
              </a:rPr>
              <a:t>Art. 22-A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201734" name="CaixaDeTexto 7"/>
          <p:cNvSpPr txBox="1">
            <a:spLocks noChangeArrowheads="1"/>
          </p:cNvSpPr>
          <p:nvPr/>
        </p:nvSpPr>
        <p:spPr bwMode="auto">
          <a:xfrm>
            <a:off x="4719638" y="4797425"/>
            <a:ext cx="2938462" cy="36830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i="1"/>
              <a:t>Regulamentar  pela ICT !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974FF2E-8B67-47A1-858E-C99E2D146418}" type="slidenum">
              <a:rPr lang="en-US" altLang="pt-BR"/>
              <a:pPr/>
              <a:t>85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0377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Admite a possibilidade de solicitação de adoção por ICT pública de criação de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inventor independente</a:t>
            </a:r>
            <a:r>
              <a:rPr lang="pt-BR" sz="2400" b="1" dirty="0"/>
              <a:t>, com pedido de patente comprovado, a quem ficará garantida a decisão quanto à conveniência, oportunidade e elaboração de projeto, com vistas a avaliação do seu futuro desenvolvimento, incubação, utilização, industrialização ou inserção no mercado, mediante compromisso de compartilhamento de eventuais ganhos econômicos (</a:t>
            </a:r>
            <a:r>
              <a:rPr lang="pt-BR" sz="2400" b="1" dirty="0">
                <a:solidFill>
                  <a:srgbClr val="FF0000"/>
                </a:solidFill>
              </a:rPr>
              <a:t>Art. 22 da L.I., revisado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Prevê apoio 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aos inventores independentes</a:t>
            </a:r>
            <a:r>
              <a:rPr lang="pt-BR" sz="2400" b="1" dirty="0"/>
              <a:t>, por meios mecanismos apropriados a esta condição, devidamente explicitados (</a:t>
            </a:r>
            <a:r>
              <a:rPr lang="pt-BR" sz="2400" b="1" dirty="0">
                <a:solidFill>
                  <a:srgbClr val="FF0000"/>
                </a:solidFill>
              </a:rPr>
              <a:t>Art. 22-A da L.I.</a:t>
            </a:r>
            <a:r>
              <a:rPr lang="pt-BR" sz="2400" b="1" dirty="0"/>
              <a:t>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203782" name="CaixaDeTexto 7"/>
          <p:cNvSpPr txBox="1">
            <a:spLocks noChangeArrowheads="1"/>
          </p:cNvSpPr>
          <p:nvPr/>
        </p:nvSpPr>
        <p:spPr bwMode="auto">
          <a:xfrm>
            <a:off x="4719638" y="4797425"/>
            <a:ext cx="2938462" cy="36830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i="1"/>
              <a:t>Regulamentar  pela ICT !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524211" y="2219379"/>
            <a:ext cx="9328629" cy="3139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200" dirty="0"/>
              <a:t>I – análise da viabilidade técnica e econômica do objeto de sua invenção; </a:t>
            </a:r>
          </a:p>
          <a:p>
            <a:pPr>
              <a:defRPr/>
            </a:pPr>
            <a:endParaRPr lang="pt-BR" sz="2200" dirty="0"/>
          </a:p>
          <a:p>
            <a:pPr>
              <a:defRPr/>
            </a:pPr>
            <a:r>
              <a:rPr lang="pt-BR" sz="2200" dirty="0"/>
              <a:t>II – assistência para transformação da invenção em produto ou processo com os mecanismos financeiros e creditícios dispostos na legislação;  </a:t>
            </a:r>
          </a:p>
          <a:p>
            <a:pPr>
              <a:defRPr/>
            </a:pPr>
            <a:endParaRPr lang="pt-BR" sz="2200" dirty="0"/>
          </a:p>
          <a:p>
            <a:pPr>
              <a:defRPr/>
            </a:pPr>
            <a:r>
              <a:rPr lang="pt-BR" sz="2200" dirty="0"/>
              <a:t>III – assistência para constituição de empresa que produza o bem objeto da invenção;  </a:t>
            </a:r>
          </a:p>
          <a:p>
            <a:pPr>
              <a:defRPr/>
            </a:pPr>
            <a:endParaRPr lang="pt-BR" sz="2200" dirty="0"/>
          </a:p>
          <a:p>
            <a:pPr>
              <a:defRPr/>
            </a:pPr>
            <a:r>
              <a:rPr lang="pt-BR" sz="2200" dirty="0"/>
              <a:t>IV – orientação para transferência de tecnologia para empresas já constituídas.” </a:t>
            </a: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1AEA89A-B3D5-41B7-A789-ED86B930AE4C}" type="slidenum">
              <a:rPr lang="en-US" altLang="pt-BR"/>
              <a:pPr/>
              <a:t>86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0582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70013"/>
            <a:ext cx="11522075" cy="48974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Prevê a aplicação das medidas de incentivo da Lei de Inovação, no que couber, às </a:t>
            </a:r>
            <a:r>
              <a:rPr lang="pt-BR" sz="2400" b="1" dirty="0" err="1">
                <a:solidFill>
                  <a:srgbClr val="FF0000"/>
                </a:solidFill>
              </a:rPr>
              <a:t>ICTs</a:t>
            </a:r>
            <a:r>
              <a:rPr lang="pt-BR" sz="2400" b="1" dirty="0">
                <a:solidFill>
                  <a:srgbClr val="FF0000"/>
                </a:solidFill>
              </a:rPr>
              <a:t> públicas </a:t>
            </a:r>
            <a:r>
              <a:rPr lang="pt-BR" sz="2400" b="1" dirty="0"/>
              <a:t>que também exerçam atividades de </a:t>
            </a:r>
            <a:r>
              <a:rPr lang="pt-BR" sz="2400" b="1" dirty="0">
                <a:solidFill>
                  <a:srgbClr val="FF0000"/>
                </a:solidFill>
              </a:rPr>
              <a:t>produção e oferta de bens e serviços</a:t>
            </a:r>
            <a:r>
              <a:rPr lang="pt-BR" sz="2400" b="1" dirty="0"/>
              <a:t> (</a:t>
            </a:r>
            <a:r>
              <a:rPr lang="pt-BR" sz="2400" b="1" dirty="0">
                <a:solidFill>
                  <a:srgbClr val="FF0000"/>
                </a:solidFill>
              </a:rPr>
              <a:t>Art. 26-A da L.I.</a:t>
            </a:r>
            <a:r>
              <a:rPr lang="pt-BR" sz="2400" b="1" dirty="0"/>
              <a:t>);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pt-BR" sz="2400" b="1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• Estende, às </a:t>
            </a:r>
            <a:r>
              <a:rPr lang="pt-BR" sz="2400" b="1" dirty="0" err="1"/>
              <a:t>ICTs</a:t>
            </a:r>
            <a:r>
              <a:rPr lang="pt-BR" sz="2400" b="1" dirty="0"/>
              <a:t> públicas que exerçam atividades de produção e oferta de bens e serviços, a possibilidade de </a:t>
            </a:r>
            <a:r>
              <a:rPr lang="pt-BR" sz="2400" b="1" dirty="0">
                <a:solidFill>
                  <a:srgbClr val="FF0000"/>
                </a:solidFill>
              </a:rPr>
              <a:t>ampliar sua autonomia gerencial, administrativa e financeira</a:t>
            </a:r>
            <a:r>
              <a:rPr lang="pt-BR" sz="2400" b="1" dirty="0"/>
              <a:t>, mediante a celebração de contrato de gestão, conforme art. 37 da C.F (</a:t>
            </a:r>
            <a:r>
              <a:rPr lang="pt-BR" sz="2400" b="1" dirty="0">
                <a:solidFill>
                  <a:srgbClr val="FF0000"/>
                </a:solidFill>
              </a:rPr>
              <a:t>Art. 26-B da L.I.</a:t>
            </a:r>
            <a:r>
              <a:rPr lang="pt-BR" sz="2400" b="1" dirty="0"/>
              <a:t>);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205830" name="CaixaDeTexto 6"/>
          <p:cNvSpPr txBox="1">
            <a:spLocks noChangeArrowheads="1"/>
          </p:cNvSpPr>
          <p:nvPr/>
        </p:nvSpPr>
        <p:spPr bwMode="auto">
          <a:xfrm>
            <a:off x="4491038" y="2230438"/>
            <a:ext cx="2938462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Ex: vacinas da FIOCRUZ</a:t>
            </a:r>
          </a:p>
        </p:txBody>
      </p:sp>
      <p:sp>
        <p:nvSpPr>
          <p:cNvPr id="205831" name="CaixaDeTexto 7"/>
          <p:cNvSpPr txBox="1">
            <a:spLocks noChangeArrowheads="1"/>
          </p:cNvSpPr>
          <p:nvPr/>
        </p:nvSpPr>
        <p:spPr bwMode="auto">
          <a:xfrm>
            <a:off x="2654300" y="5129213"/>
            <a:ext cx="6611938" cy="64611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Estenderia autonomia das ICTs públicas produtoras (FIOCRUZ, Butantã, CNEN...) através de Contrato de Gestão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591943" y="4535070"/>
            <a:ext cx="1000132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/>
              <a:t>Vetado</a:t>
            </a: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87A8F4E-67C9-42DA-B818-C7B2449B7DB5}" type="slidenum">
              <a:rPr lang="en-US" altLang="pt-BR"/>
              <a:pPr/>
              <a:t>87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0787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Inclui nas diretrizes de aplicação da Lei de Inovação o tratamento diferenciado, favorecido e simplificado às </a:t>
            </a:r>
            <a:r>
              <a:rPr lang="pt-BR" sz="2400" b="1" dirty="0">
                <a:solidFill>
                  <a:srgbClr val="FF0000"/>
                </a:solidFill>
              </a:rPr>
              <a:t>microempresas e empresas de pequeno porte</a:t>
            </a:r>
            <a:r>
              <a:rPr lang="pt-BR" sz="2400" b="1" dirty="0"/>
              <a:t>, da </a:t>
            </a:r>
            <a:r>
              <a:rPr lang="pt-BR" sz="2400" b="1" dirty="0">
                <a:solidFill>
                  <a:srgbClr val="FF0000"/>
                </a:solidFill>
              </a:rPr>
              <a:t>simplificação </a:t>
            </a:r>
            <a:r>
              <a:rPr lang="pt-BR" sz="2400" b="1" dirty="0"/>
              <a:t>de procedimentos para gestão de CT&amp;I e do </a:t>
            </a:r>
            <a:r>
              <a:rPr lang="pt-BR" sz="2400" b="1" dirty="0">
                <a:solidFill>
                  <a:srgbClr val="FF0000"/>
                </a:solidFill>
              </a:rPr>
              <a:t>controle por resultados em sua avaliação</a:t>
            </a:r>
            <a:r>
              <a:rPr lang="pt-BR" sz="2400" b="1" dirty="0"/>
              <a:t>, da promoção do desenvolvimento e da difusão de tecnologias sociais e do fortalecimento da extensão tecnológica para inclusão produtiva e social </a:t>
            </a:r>
            <a:r>
              <a:rPr lang="pt-BR" sz="2400" b="1" dirty="0">
                <a:solidFill>
                  <a:srgbClr val="FF0000"/>
                </a:solidFill>
              </a:rPr>
              <a:t>(Art. 27 da L.I., revisado)</a:t>
            </a:r>
            <a:r>
              <a:rPr lang="pt-BR" sz="2400" b="1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207878" name="CaixaDeTexto 6"/>
          <p:cNvSpPr txBox="1">
            <a:spLocks noChangeArrowheads="1"/>
          </p:cNvSpPr>
          <p:nvPr/>
        </p:nvSpPr>
        <p:spPr bwMode="auto">
          <a:xfrm>
            <a:off x="3267075" y="3933825"/>
            <a:ext cx="5843588" cy="646113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b="1" i="1"/>
              <a:t>Simplifica, complementa e dá direcionamentos.</a:t>
            </a:r>
          </a:p>
          <a:p>
            <a:pPr algn="ctr"/>
            <a:r>
              <a:rPr lang="pt-BR" b="1" i="1"/>
              <a:t>Pede regulamentação.</a:t>
            </a: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5B8CE52-A50A-473F-BAF6-CCF489928D19}" type="slidenum">
              <a:rPr lang="en-US" altLang="pt-BR"/>
              <a:pPr/>
              <a:t>88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0992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2400" b="1" dirty="0"/>
              <a:t>“Art. 27-A. Os procedimentos de prestação de contas dos recursos repassados com base nesta Lei deverão </a:t>
            </a:r>
            <a:r>
              <a:rPr lang="pt-BR" sz="2400" b="1" dirty="0">
                <a:solidFill>
                  <a:srgbClr val="0070C0"/>
                </a:solidFill>
              </a:rPr>
              <a:t>seguir formas simplificadas e uniformizadas </a:t>
            </a:r>
            <a:r>
              <a:rPr lang="pt-BR" sz="2400" b="1" dirty="0"/>
              <a:t>e, de forma a garantir a governança e a transparência das informações, ser realizados anualmente, </a:t>
            </a:r>
            <a:r>
              <a:rPr lang="pt-BR" sz="2400" b="1" dirty="0">
                <a:solidFill>
                  <a:srgbClr val="0070C0"/>
                </a:solidFill>
              </a:rPr>
              <a:t>preferencialmente, mediante envio eletrônico de informações</a:t>
            </a:r>
            <a:r>
              <a:rPr lang="pt-BR" sz="2400" b="1" dirty="0"/>
              <a:t>, nos termos de regulamento.”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59807B1-D9E9-48D6-9B6C-A02E992746AA}" type="slidenum">
              <a:rPr lang="en-US" altLang="pt-BR"/>
              <a:pPr/>
              <a:t>89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1197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	</a:t>
            </a:r>
            <a:r>
              <a:rPr lang="pt-BR" sz="2400"/>
              <a:t>Inclui a concessão de visto temporário para pesquisadores, antes restrita a cientista, professor e técnico, e a bolsista de agência de fomento em projeto de pesquisa, desenvolvimento e inovação  (altera Art. 13);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3º - </a:t>
            </a:r>
            <a:r>
              <a:rPr lang="pt-BR" sz="2400" dirty="0"/>
              <a:t>Altera o Estatuto do Estrangeiro (6.815/1980)</a:t>
            </a:r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4º - </a:t>
            </a:r>
            <a:r>
              <a:rPr lang="pt-BR" sz="2400" dirty="0"/>
              <a:t>Altera a Lei de Licitação (8.666/1993)</a:t>
            </a:r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Altera Art. 6º:</a:t>
            </a:r>
            <a:endParaRPr lang="pt-BR" sz="2400"/>
          </a:p>
          <a:p>
            <a:pPr algn="just">
              <a:defRPr/>
            </a:pPr>
            <a:r>
              <a:rPr lang="pt-BR" sz="2400"/>
              <a:t>Cria Conceito de </a:t>
            </a:r>
            <a:r>
              <a:rPr lang="pt-BR" sz="2400" b="1"/>
              <a:t>produto para pesquisa e desenvolvimento</a:t>
            </a:r>
            <a:r>
              <a:rPr lang="pt-BR" sz="2400"/>
              <a:t>.</a:t>
            </a:r>
          </a:p>
          <a:p>
            <a:pPr algn="just">
              <a:defRPr/>
            </a:pPr>
            <a:r>
              <a:rPr lang="pt-BR" sz="2400" b="1"/>
              <a:t>Altera Art. 24:</a:t>
            </a:r>
            <a:endParaRPr lang="pt-BR" sz="2400"/>
          </a:p>
          <a:p>
            <a:pPr algn="just">
              <a:defRPr/>
            </a:pPr>
            <a:r>
              <a:rPr lang="pt-BR" sz="2400">
                <a:ea typeface="Arial Unicode MS" pitchFamily="2"/>
                <a:cs typeface="Tahoma" pitchFamily="2"/>
              </a:rPr>
              <a:t>Prevê e dispensa a licitação na aquisição e a contratação de </a:t>
            </a:r>
            <a:r>
              <a:rPr lang="pt-BR" sz="2400" i="1">
                <a:ea typeface="Arial Unicode MS" pitchFamily="2"/>
                <a:cs typeface="Tahoma" pitchFamily="2"/>
              </a:rPr>
              <a:t>produto para pesquisa e desenvolvimento.</a:t>
            </a:r>
            <a:r>
              <a:rPr lang="pt-BR" sz="2400">
                <a:ea typeface="Arial Unicode MS" pitchFamily="2"/>
                <a:cs typeface="Tahoma" pitchFamily="2"/>
              </a:rPr>
              <a:t> Facilita a aquisição de resultados de P&amp;D pela própria ICT criadora.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5"/>
          <p:cNvSpPr/>
          <p:nvPr/>
        </p:nvSpPr>
        <p:spPr>
          <a:xfrm>
            <a:off x="1631950" y="877888"/>
            <a:ext cx="8928100" cy="57197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90000" tIns="46800" rIns="90000" bIns="46800" compatLnSpc="0"/>
          <a:lstStyle/>
          <a:p>
            <a:pPr marL="342720" indent="-341280" fontAlgn="auto">
              <a:spcBef>
                <a:spcPts val="697"/>
              </a:spcBef>
              <a:spcAft>
                <a:spcPts val="0"/>
              </a:spcAft>
              <a:tabLst>
                <a:tab pos="342720" algn="l"/>
                <a:tab pos="1257120" algn="l"/>
                <a:tab pos="2171520" algn="l"/>
                <a:tab pos="3085919" algn="l"/>
                <a:tab pos="4000320" algn="l"/>
                <a:tab pos="4914720" algn="l"/>
                <a:tab pos="5829119" algn="l"/>
                <a:tab pos="6743519" algn="l"/>
                <a:tab pos="7657920" algn="l"/>
                <a:tab pos="8572320" algn="l"/>
                <a:tab pos="9486720" algn="l"/>
                <a:tab pos="10401120" algn="l"/>
                <a:tab pos="10782000" algn="l"/>
              </a:tabLst>
              <a:defRPr/>
            </a:pPr>
            <a:endParaRPr lang="pt-BR" sz="24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fontAlgn="auto">
              <a:spcBef>
                <a:spcPts val="598"/>
              </a:spcBef>
              <a:spcAft>
                <a:spcPts val="0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342720" indent="-341280" algn="just" fontAlgn="auto">
              <a:lnSpc>
                <a:spcPct val="105000"/>
              </a:lnSpc>
              <a:spcBef>
                <a:spcPts val="0"/>
              </a:spcBef>
              <a:spcAft>
                <a:spcPts val="899"/>
              </a:spcAft>
              <a:defRPr/>
            </a:pPr>
            <a:endParaRPr lang="pt-BR" sz="2000" dirty="0">
              <a:solidFill>
                <a:prstClr val="black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53250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9745292-B32B-410D-B7E7-D60694387FBB}" type="slidenum">
              <a:rPr lang="en-US" altLang="pt-BR"/>
              <a:pPr/>
              <a:t>9</a:t>
            </a:fld>
            <a:endParaRPr lang="en-US" alt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1160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Brasil </a:t>
            </a:r>
            <a:r>
              <a:rPr lang="pt-BR" b="1" dirty="0">
                <a:solidFill>
                  <a:srgbClr val="F89708"/>
                </a:solidFill>
                <a:latin typeface="+mn-lt"/>
              </a:rPr>
              <a:t>- Produção Científica 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/>
            </a:r>
            <a:br>
              <a:rPr lang="pt-BR" b="1" dirty="0">
                <a:solidFill>
                  <a:srgbClr val="FF0000"/>
                </a:solidFill>
                <a:latin typeface="+mn-lt"/>
              </a:rPr>
            </a:br>
            <a:r>
              <a:rPr lang="pt-BR" b="1" dirty="0">
                <a:solidFill>
                  <a:srgbClr val="FF0000"/>
                </a:solidFill>
                <a:latin typeface="+mn-lt"/>
              </a:rPr>
              <a:t>	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x</a:t>
            </a:r>
            <a:r>
              <a:rPr lang="pt-BR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pt-BR" b="1" dirty="0">
                <a:solidFill>
                  <a:srgbClr val="FFA401"/>
                </a:solidFill>
                <a:latin typeface="+mn-lt"/>
              </a:rPr>
              <a:t>Produção Tecnológica</a:t>
            </a:r>
          </a:p>
        </p:txBody>
      </p:sp>
      <p:sp>
        <p:nvSpPr>
          <p:cNvPr id="53252" name="Retângulo 9"/>
          <p:cNvSpPr>
            <a:spLocks noChangeArrowheads="1"/>
          </p:cNvSpPr>
          <p:nvPr/>
        </p:nvSpPr>
        <p:spPr bwMode="auto">
          <a:xfrm>
            <a:off x="1028700" y="5697538"/>
            <a:ext cx="65532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Brito Cruz, 2014</a:t>
            </a:r>
          </a:p>
          <a:p>
            <a:r>
              <a:rPr lang="pt-BR">
                <a:hlinkClick r:id="rId3"/>
              </a:rPr>
              <a:t>http://www.abc.org.br/article.php3?id_article=3123</a:t>
            </a:r>
            <a:endParaRPr lang="pt-BR"/>
          </a:p>
        </p:txBody>
      </p:sp>
      <p:pic>
        <p:nvPicPr>
          <p:cNvPr id="53253" name="Picture 2" descr="http://www.abc.org.br/IMG/jpg/doc-45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1313" y="1276350"/>
            <a:ext cx="678815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Espaço Reservado para Rodapé 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958A9BA-DEF4-4EFE-8272-14964A0313F8}" type="slidenum">
              <a:rPr lang="en-US" altLang="pt-BR"/>
              <a:pPr/>
              <a:t>90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1401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	</a:t>
            </a:r>
            <a:r>
              <a:rPr lang="pt-BR" sz="2400"/>
              <a:t>Inclui a concessão de visto temporário para pesquisadores, antes restrita a cientista, professor e técnico, e a bolsista de agência de fomento em projeto de pesquisa, desenvolvimento e inovação  (altera Art. 13);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3º - </a:t>
            </a:r>
            <a:r>
              <a:rPr lang="pt-BR" sz="2400" dirty="0"/>
              <a:t>Altera o Estatuto do Estrangeiro (6.815/1980)</a:t>
            </a:r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4º - </a:t>
            </a:r>
            <a:r>
              <a:rPr lang="pt-BR" sz="2400" dirty="0"/>
              <a:t>Altera a Lei de Licitação (8.666/1993)</a:t>
            </a:r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Altera Art. 6º:</a:t>
            </a:r>
            <a:endParaRPr lang="pt-BR" sz="2400"/>
          </a:p>
          <a:p>
            <a:pPr algn="just">
              <a:defRPr/>
            </a:pPr>
            <a:r>
              <a:rPr lang="pt-BR" sz="2400"/>
              <a:t>Cria Conceito de </a:t>
            </a:r>
            <a:r>
              <a:rPr lang="pt-BR" sz="2400" b="1"/>
              <a:t>produto para pesquisa e desenvolvimento</a:t>
            </a:r>
            <a:r>
              <a:rPr lang="pt-BR" sz="2400"/>
              <a:t>.</a:t>
            </a:r>
          </a:p>
          <a:p>
            <a:pPr algn="just">
              <a:defRPr/>
            </a:pPr>
            <a:r>
              <a:rPr lang="pt-BR" sz="2400" b="1"/>
              <a:t>Altera Art. 24:</a:t>
            </a:r>
            <a:endParaRPr lang="pt-BR" sz="2400"/>
          </a:p>
          <a:p>
            <a:pPr algn="just">
              <a:defRPr/>
            </a:pPr>
            <a:r>
              <a:rPr lang="pt-BR" sz="2400">
                <a:ea typeface="Arial Unicode MS" pitchFamily="2"/>
                <a:cs typeface="Tahoma" pitchFamily="2"/>
              </a:rPr>
              <a:t>Prevê e dispensa a licitação na aquisição e a contratação de </a:t>
            </a:r>
            <a:r>
              <a:rPr lang="pt-BR" sz="2400" i="1">
                <a:ea typeface="Arial Unicode MS" pitchFamily="2"/>
                <a:cs typeface="Tahoma" pitchFamily="2"/>
              </a:rPr>
              <a:t>produto para pesquisa e desenvolvimento.</a:t>
            </a:r>
            <a:r>
              <a:rPr lang="pt-BR" sz="2400">
                <a:ea typeface="Arial Unicode MS" pitchFamily="2"/>
                <a:cs typeface="Tahoma" pitchFamily="2"/>
              </a:rPr>
              <a:t> Facilita a aquisição de resultados de P&amp;D pela própria ICT criadora.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59395" y="1484784"/>
            <a:ext cx="10873208" cy="48936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400" i="1" kern="50" dirty="0">
                <a:ea typeface="Arial Unicode MS"/>
              </a:rPr>
              <a:t>XX - </a:t>
            </a:r>
            <a:r>
              <a:rPr lang="pt-BR" sz="2400" i="1" kern="50" dirty="0">
                <a:solidFill>
                  <a:srgbClr val="FF0000"/>
                </a:solidFill>
                <a:ea typeface="Arial Unicode MS"/>
              </a:rPr>
              <a:t>produtos para pesquisa e desenvolvimento </a:t>
            </a:r>
            <a:r>
              <a:rPr lang="pt-BR" sz="2400" i="1" kern="50" dirty="0">
                <a:ea typeface="Arial Unicode MS"/>
              </a:rPr>
              <a:t>- bens, insumos, serviços e obras necessários para atividade de pesquisa científica e tecnológica, desenvolvimento de tecnologia ou inovação tecnológica, discriminados em projeto de pesquisa aprovado pela instituição contratante.” </a:t>
            </a:r>
          </a:p>
          <a:p>
            <a:pPr>
              <a:defRPr/>
            </a:pPr>
            <a:r>
              <a:rPr lang="pt-BR" sz="2400" dirty="0"/>
              <a:t>       </a:t>
            </a:r>
          </a:p>
          <a:p>
            <a:pPr>
              <a:defRPr/>
            </a:pPr>
            <a:r>
              <a:rPr lang="pt-BR" sz="2400" dirty="0"/>
              <a:t>  “Art. 24.  ......................................................................</a:t>
            </a:r>
          </a:p>
          <a:p>
            <a:pPr algn="just">
              <a:defRPr/>
            </a:pPr>
            <a:r>
              <a:rPr lang="pt-BR" sz="2400" dirty="0"/>
              <a:t>   XXI - para a aquisição ou contratação de </a:t>
            </a:r>
            <a:r>
              <a:rPr lang="pt-BR" sz="2400" dirty="0">
                <a:solidFill>
                  <a:srgbClr val="FF0000"/>
                </a:solidFill>
              </a:rPr>
              <a:t>produto para pesquisa e desenvolvimento</a:t>
            </a:r>
            <a:r>
              <a:rPr lang="pt-BR" sz="2400" dirty="0"/>
              <a:t>, limitada, no caso de obras e serviços de engenharia, a 20% (vinte por cento) do valor de que trata a alínea “b” do inciso I do caput do art. 23;</a:t>
            </a:r>
          </a:p>
          <a:p>
            <a:pPr>
              <a:defRPr/>
            </a:pPr>
            <a:r>
              <a:rPr lang="pt-BR" sz="2400" dirty="0"/>
              <a:t>.............................................................................................</a:t>
            </a:r>
          </a:p>
          <a:p>
            <a:pPr algn="just">
              <a:defRPr/>
            </a:pPr>
            <a:r>
              <a:rPr lang="pt-BR" sz="2400" dirty="0"/>
              <a:t>  § 3º A hipótese de dispensa prevista no inciso XXI do caput, quando aplicada </a:t>
            </a:r>
            <a:r>
              <a:rPr lang="pt-BR" sz="2400" dirty="0">
                <a:solidFill>
                  <a:srgbClr val="FF0000"/>
                </a:solidFill>
              </a:rPr>
              <a:t>a obras e serviços de engenharia, </a:t>
            </a:r>
            <a:r>
              <a:rPr lang="pt-BR" sz="2400" dirty="0"/>
              <a:t>seguirá procedimentos especiais instituídos em </a:t>
            </a:r>
            <a:r>
              <a:rPr lang="pt-BR" sz="2400" dirty="0">
                <a:solidFill>
                  <a:srgbClr val="FF0000"/>
                </a:solidFill>
              </a:rPr>
              <a:t>regulamentação específica</a:t>
            </a:r>
            <a:r>
              <a:rPr lang="pt-BR" sz="2400" dirty="0"/>
              <a:t>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230438" y="3335338"/>
            <a:ext cx="3448050" cy="369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1" i="1" dirty="0">
                <a:solidFill>
                  <a:srgbClr val="002060"/>
                </a:solidFill>
                <a:latin typeface="+mj-lt"/>
              </a:rPr>
              <a:t>Hipóteses da dispensa de licitação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680325" y="4508500"/>
            <a:ext cx="3335338" cy="3698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1" i="1" dirty="0">
                <a:solidFill>
                  <a:srgbClr val="002060"/>
                </a:solidFill>
                <a:latin typeface="+mj-lt"/>
              </a:rPr>
              <a:t>Hoje equivalente a R$300.000,00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EF23E54-C312-453B-9E6E-57A4A6E040AE}" type="slidenum">
              <a:rPr lang="en-US" altLang="pt-BR"/>
              <a:pPr/>
              <a:t>91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1606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	</a:t>
            </a:r>
            <a:r>
              <a:rPr lang="pt-BR" sz="2400"/>
              <a:t>Inclui a concessão de visto temporário para pesquisadores, antes restrita a cientista, professor e técnico, e a bolsista de agência de fomento em projeto de pesquisa, desenvolvimento e inovação  (altera Art. 13);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3º - </a:t>
            </a:r>
            <a:r>
              <a:rPr lang="pt-BR" sz="2400" dirty="0"/>
              <a:t>Altera o Estatuto do Estrangeiro (6.815/1980)</a:t>
            </a:r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4º - </a:t>
            </a:r>
            <a:r>
              <a:rPr lang="pt-BR" sz="2400" dirty="0"/>
              <a:t>Altera a Lei de Licitação (8.666/1993)</a:t>
            </a:r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Altera Art. 6º:</a:t>
            </a:r>
            <a:endParaRPr lang="pt-BR" sz="2400"/>
          </a:p>
          <a:p>
            <a:pPr algn="just">
              <a:defRPr/>
            </a:pPr>
            <a:r>
              <a:rPr lang="pt-BR" sz="2400"/>
              <a:t>Cria Conceito de </a:t>
            </a:r>
            <a:r>
              <a:rPr lang="pt-BR" sz="2400" b="1"/>
              <a:t>produto para pesquisa e desenvolvimento</a:t>
            </a:r>
            <a:r>
              <a:rPr lang="pt-BR" sz="2400"/>
              <a:t>.</a:t>
            </a:r>
          </a:p>
          <a:p>
            <a:pPr algn="just">
              <a:defRPr/>
            </a:pPr>
            <a:r>
              <a:rPr lang="pt-BR" sz="2400" b="1"/>
              <a:t>Altera Art. 24:</a:t>
            </a:r>
            <a:endParaRPr lang="pt-BR" sz="2400"/>
          </a:p>
          <a:p>
            <a:pPr algn="just">
              <a:defRPr/>
            </a:pPr>
            <a:r>
              <a:rPr lang="pt-BR" sz="2400">
                <a:ea typeface="Arial Unicode MS" pitchFamily="2"/>
                <a:cs typeface="Tahoma" pitchFamily="2"/>
              </a:rPr>
              <a:t>Prevê e dispensa a licitação na aquisição e a contratação de </a:t>
            </a:r>
            <a:r>
              <a:rPr lang="pt-BR" sz="2400" i="1">
                <a:ea typeface="Arial Unicode MS" pitchFamily="2"/>
                <a:cs typeface="Tahoma" pitchFamily="2"/>
              </a:rPr>
              <a:t>produto para pesquisa e desenvolvimento.</a:t>
            </a:r>
            <a:r>
              <a:rPr lang="pt-BR" sz="2400">
                <a:ea typeface="Arial Unicode MS" pitchFamily="2"/>
                <a:cs typeface="Tahoma" pitchFamily="2"/>
              </a:rPr>
              <a:t> Facilita a aquisição de resultados de P&amp;D pela própria ICT criadora.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559496" y="1799235"/>
            <a:ext cx="8784530" cy="34163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pt-BR" sz="2400" kern="50" dirty="0">
                <a:ea typeface="Arial Unicode MS"/>
              </a:rPr>
              <a:t>§ 4º Não se aplica a vedação prevista no inciso I do caput do art. 9º à hipótese prevista no inciso XXI do caput.” (NR)</a:t>
            </a:r>
          </a:p>
          <a:p>
            <a:pPr algn="just">
              <a:defRPr/>
            </a:pPr>
            <a:endParaRPr lang="pt-BR" sz="2400" i="1" kern="50" dirty="0">
              <a:ea typeface="Arial Unicode MS"/>
            </a:endParaRPr>
          </a:p>
          <a:p>
            <a:pPr algn="just">
              <a:defRPr/>
            </a:pPr>
            <a:endParaRPr lang="pt-BR" sz="2400" i="1" kern="50" dirty="0">
              <a:ea typeface="Arial Unicode MS"/>
            </a:endParaRPr>
          </a:p>
          <a:p>
            <a:pPr lvl="1" algn="just">
              <a:defRPr/>
            </a:pPr>
            <a:r>
              <a:rPr lang="pt-BR" sz="2400" i="1" kern="50" dirty="0">
                <a:ea typeface="Arial Unicode MS"/>
              </a:rPr>
              <a:t>Art. 9º  Não poderá participar, direta ou indiretamente, da licitação ou da execução de obra ou serviço e do fornecimento de bens a eles necessários:</a:t>
            </a:r>
          </a:p>
          <a:p>
            <a:pPr lvl="1" algn="just">
              <a:defRPr/>
            </a:pPr>
            <a:r>
              <a:rPr lang="pt-BR" sz="2400" i="1" kern="50" dirty="0">
                <a:ea typeface="Arial Unicode MS"/>
              </a:rPr>
              <a:t>I - o autor do projeto, básico ou executivo, pessoa física ou jurídica;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1990725" y="3259138"/>
            <a:ext cx="8316913" cy="18716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3622675" y="2686050"/>
            <a:ext cx="5054600" cy="3698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b="1" i="1" dirty="0">
                <a:solidFill>
                  <a:srgbClr val="002060"/>
                </a:solidFill>
                <a:latin typeface="+mj-lt"/>
              </a:rPr>
              <a:t>Especialmente para viabilizar incubadas e spin-</a:t>
            </a:r>
            <a:r>
              <a:rPr lang="pt-BR" b="1" i="1" dirty="0" err="1">
                <a:solidFill>
                  <a:srgbClr val="002060"/>
                </a:solidFill>
                <a:latin typeface="+mj-lt"/>
              </a:rPr>
              <a:t>offs</a:t>
            </a:r>
            <a:endParaRPr lang="pt-BR" b="1" i="1" dirty="0">
              <a:solidFill>
                <a:srgbClr val="002060"/>
              </a:solidFill>
              <a:latin typeface="+mj-lt"/>
            </a:endParaRP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39F9EF2-5411-4353-A12D-7F4C37A121C1}" type="slidenum">
              <a:rPr lang="en-US" altLang="pt-BR"/>
              <a:pPr/>
              <a:t>92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1811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/>
              <a:t>Altera Art. 1º:</a:t>
            </a:r>
            <a:endParaRPr lang="pt-BR" sz="2400" dirty="0"/>
          </a:p>
          <a:p>
            <a:pPr algn="just">
              <a:defRPr/>
            </a:pPr>
            <a:r>
              <a:rPr lang="pt-BR" sz="2400" dirty="0"/>
              <a:t>Inclui as ações em órgãos e entidades dedicados à ciência, à tecnologia e à inovação.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5º - </a:t>
            </a:r>
            <a:r>
              <a:rPr lang="pt-BR" sz="2400" dirty="0"/>
              <a:t>Alterações na Lei do RDC (12.462/2011)</a:t>
            </a:r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6º - </a:t>
            </a:r>
            <a:r>
              <a:rPr lang="pt-BR" sz="2400" dirty="0"/>
              <a:t>Alterações na Lei de contratação temporária (8.745/1993)</a:t>
            </a:r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/>
              <a:t>Altera Art. 2º:</a:t>
            </a:r>
            <a:endParaRPr lang="pt-BR" sz="2400" dirty="0"/>
          </a:p>
          <a:p>
            <a:pPr algn="just">
              <a:defRPr/>
            </a:pPr>
            <a:r>
              <a:rPr lang="pt-BR" sz="2400" dirty="0"/>
              <a:t>inclui a admissão de </a:t>
            </a:r>
            <a:r>
              <a:rPr lang="pt-BR" sz="2400" dirty="0">
                <a:solidFill>
                  <a:srgbClr val="0070C0"/>
                </a:solidFill>
              </a:rPr>
              <a:t>pesquisador, técnico</a:t>
            </a:r>
            <a:r>
              <a:rPr lang="pt-BR" sz="2400" dirty="0"/>
              <a:t> de formação tecnológica de nível médio ou superior, </a:t>
            </a:r>
            <a:r>
              <a:rPr lang="pt-BR" sz="2400" dirty="0">
                <a:solidFill>
                  <a:srgbClr val="FF0000"/>
                </a:solidFill>
              </a:rPr>
              <a:t>nacionais ou estrangeiros</a:t>
            </a:r>
            <a:r>
              <a:rPr lang="pt-BR" sz="2400" dirty="0"/>
              <a:t>, para projetos de pesquisa em instituição de pesquisa, desenvolvimento e inovação, dentre as possíveis situações que comportariam este tratamento</a:t>
            </a:r>
            <a:endParaRPr lang="pt-BR" sz="2000" dirty="0">
              <a:ea typeface="Arial Unicode MS" pitchFamily="2"/>
              <a:cs typeface="Tahoma" pitchFamily="2"/>
            </a:endParaRPr>
          </a:p>
          <a:p>
            <a:pPr algn="just">
              <a:defRPr/>
            </a:pPr>
            <a:endParaRPr lang="pt-BR" sz="2400" dirty="0"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9CAD253-484C-46B8-82E1-73409CA7963A}" type="slidenum">
              <a:rPr lang="en-US" altLang="pt-BR"/>
              <a:pPr/>
              <a:t>93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2016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/>
              <a:t>Altera Art. 1º:</a:t>
            </a:r>
            <a:endParaRPr lang="pt-BR" sz="2400" dirty="0"/>
          </a:p>
          <a:p>
            <a:pPr marL="457200" indent="-457200" algn="just">
              <a:buFontTx/>
              <a:buChar char="-"/>
              <a:defRPr/>
            </a:pPr>
            <a:r>
              <a:rPr lang="pt-BR" sz="2400" dirty="0"/>
              <a:t>Permite que </a:t>
            </a:r>
            <a:r>
              <a:rPr lang="pt-BR" sz="2400" dirty="0">
                <a:solidFill>
                  <a:srgbClr val="FF0000"/>
                </a:solidFill>
              </a:rPr>
              <a:t>Parques Tecnológicos e Incubadoras </a:t>
            </a:r>
            <a:r>
              <a:rPr lang="pt-BR" sz="2400" dirty="0"/>
              <a:t>ligadas a ICT </a:t>
            </a:r>
            <a:r>
              <a:rPr lang="pt-BR" sz="2400" dirty="0">
                <a:solidFill>
                  <a:srgbClr val="FF0000"/>
                </a:solidFill>
              </a:rPr>
              <a:t>usem a sua Fundação de Apoio</a:t>
            </a:r>
            <a:r>
              <a:rPr lang="pt-BR" sz="2400" dirty="0"/>
              <a:t>;</a:t>
            </a:r>
          </a:p>
          <a:p>
            <a:pPr marL="457200" indent="-457200" algn="just">
              <a:buFontTx/>
              <a:buChar char="-"/>
              <a:defRPr/>
            </a:pPr>
            <a:r>
              <a:rPr lang="pt-BR" sz="2400" dirty="0"/>
              <a:t>Permite que receitas de atividades previstas na Lei de Inovação </a:t>
            </a:r>
            <a:r>
              <a:rPr lang="pt-BR" sz="2400" dirty="0">
                <a:solidFill>
                  <a:srgbClr val="FF0000"/>
                </a:solidFill>
              </a:rPr>
              <a:t>sejam depositadas diretamente na Fundação</a:t>
            </a:r>
            <a:r>
              <a:rPr lang="pt-BR" sz="2400" dirty="0"/>
              <a:t>;</a:t>
            </a:r>
          </a:p>
          <a:p>
            <a:pPr marL="457200" indent="-457200" algn="just">
              <a:buFontTx/>
              <a:buChar char="-"/>
              <a:defRPr/>
            </a:pPr>
            <a:r>
              <a:rPr lang="pt-BR" sz="2400" dirty="0"/>
              <a:t>Permite que </a:t>
            </a:r>
            <a:r>
              <a:rPr lang="pt-BR" sz="2400" dirty="0">
                <a:solidFill>
                  <a:srgbClr val="FF0000"/>
                </a:solidFill>
              </a:rPr>
              <a:t>NIT com identidade jurídica própria </a:t>
            </a:r>
            <a:r>
              <a:rPr lang="pt-BR" sz="2400" dirty="0"/>
              <a:t>seja criada </a:t>
            </a:r>
            <a:r>
              <a:rPr lang="pt-BR" sz="2400" dirty="0">
                <a:solidFill>
                  <a:srgbClr val="0070C0"/>
                </a:solidFill>
              </a:rPr>
              <a:t>na forma de Fundação de Apoio</a:t>
            </a:r>
            <a:r>
              <a:rPr lang="pt-BR" sz="2400" dirty="0"/>
              <a:t>.</a:t>
            </a:r>
          </a:p>
          <a:p>
            <a:pPr algn="just">
              <a:defRPr/>
            </a:pPr>
            <a:r>
              <a:rPr lang="pt-BR" sz="2400" b="1" dirty="0"/>
              <a:t>Altera Art. 3º:</a:t>
            </a:r>
            <a:endParaRPr lang="pt-BR" sz="2400" dirty="0"/>
          </a:p>
          <a:p>
            <a:pPr marL="457200" indent="-457200" algn="just">
              <a:buFontTx/>
              <a:buChar char="-"/>
              <a:defRPr/>
            </a:pPr>
            <a:r>
              <a:rPr lang="pt-BR" sz="2400" dirty="0"/>
              <a:t>Prevê regulamento específico de aquisições e contratações de obras e serviços pelas fundações.</a:t>
            </a:r>
          </a:p>
          <a:p>
            <a:pPr marL="457200" indent="-457200" algn="just">
              <a:buFontTx/>
              <a:buChar char="-"/>
              <a:defRPr/>
            </a:pPr>
            <a:r>
              <a:rPr lang="pt-BR" sz="2400" dirty="0"/>
              <a:t>Permite regras específicas das fundações para recursos privados captados.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7º - </a:t>
            </a:r>
            <a:r>
              <a:rPr lang="pt-BR" sz="2400" dirty="0"/>
              <a:t>Altera a Lei das Fundações de Apoio (8.958/1994)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A491659-BA18-460A-8BC2-8584B141C753}" type="slidenum">
              <a:rPr lang="en-US" altLang="pt-BR"/>
              <a:pPr/>
              <a:t>94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2221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Altera Art. 4º:</a:t>
            </a:r>
            <a:endParaRPr lang="pt-BR" sz="2400"/>
          </a:p>
          <a:p>
            <a:pPr marL="457200" indent="-457200" algn="just">
              <a:buFontTx/>
              <a:buChar char="-"/>
              <a:defRPr/>
            </a:pPr>
            <a:r>
              <a:rPr lang="pt-BR" sz="2400"/>
              <a:t>Estabelece </a:t>
            </a:r>
            <a:r>
              <a:rPr lang="pt-BR" sz="2400">
                <a:solidFill>
                  <a:srgbClr val="FF0000"/>
                </a:solidFill>
              </a:rPr>
              <a:t>isenção tributária das bolsas das fundações </a:t>
            </a:r>
            <a:r>
              <a:rPr lang="pt-BR" sz="2400"/>
              <a:t>de apoio (equivalendo-se às de estímulo á inovação de que trata o §4º do art. 9º da L.I.).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Lei de Inovação (aperfeiçoamentos) – Art. 3º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02415" y="2961322"/>
            <a:ext cx="2952328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3200" dirty="0"/>
              <a:t>Vetado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B3AFDAE-FE94-416B-95FC-3648BC1FD767}" type="slidenum">
              <a:rPr lang="en-US" altLang="pt-BR"/>
              <a:pPr/>
              <a:t>95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24259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2211388"/>
            <a:ext cx="11520487" cy="13620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>
                <a:ea typeface="Arial Unicode MS" pitchFamily="2"/>
                <a:cs typeface="Tahoma" pitchFamily="2"/>
              </a:rPr>
              <a:t>Prevê a </a:t>
            </a:r>
            <a:r>
              <a:rPr lang="pt-BR" sz="2400">
                <a:solidFill>
                  <a:srgbClr val="FF0000"/>
                </a:solidFill>
                <a:ea typeface="Arial Unicode MS" pitchFamily="2"/>
                <a:cs typeface="Tahoma" pitchFamily="2"/>
              </a:rPr>
              <a:t>simplificação dos processos de importação </a:t>
            </a:r>
            <a:r>
              <a:rPr lang="pt-BR" sz="2400">
                <a:ea typeface="Arial Unicode MS" pitchFamily="2"/>
                <a:cs typeface="Tahoma" pitchFamily="2"/>
              </a:rPr>
              <a:t>para pesquisa científica e tecnológica por parte de pesquisadores, ICT e empresas. </a:t>
            </a:r>
          </a:p>
          <a:p>
            <a:pPr algn="just">
              <a:defRPr/>
            </a:pPr>
            <a:r>
              <a:rPr lang="pt-BR" sz="2400">
                <a:solidFill>
                  <a:srgbClr val="FF0000"/>
                </a:solidFill>
                <a:ea typeface="Arial Unicode MS" pitchFamily="2"/>
                <a:cs typeface="Tahoma" pitchFamily="2"/>
              </a:rPr>
              <a:t>Isenta de impostos importação para pesquisa em empresas.</a:t>
            </a:r>
            <a:endParaRPr lang="pt-BR" sz="2400" dirty="0">
              <a:solidFill>
                <a:srgbClr val="FF0000"/>
              </a:solidFill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1201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Arts. 8º, 9º </a:t>
            </a:r>
            <a:r>
              <a:rPr lang="pt-BR" sz="2400"/>
              <a:t>- Importação de Bens e Insumos para Pesquisa (Lei 8.010/1990) e Lei de Isenção ou Redução do Imposto de importação e Adicional de Frete para Renovação da Mar. Mercante (Lei 8.032/1993)</a:t>
            </a:r>
            <a:r>
              <a:rPr lang="pt-BR" sz="2400" b="1"/>
              <a:t>.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34963" y="3687763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10 – </a:t>
            </a:r>
            <a:r>
              <a:rPr lang="pt-BR" sz="2400"/>
              <a:t>Plano de Carreira do Magistério Superior (Lei 12.772/2012).</a:t>
            </a:r>
            <a:endParaRPr lang="pt-BR" sz="2400" dirty="0"/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/>
              <a:t>- Altera o limite de dedicação a projetos institucionais de pesquisa e extensão e à colaboração científica e tecnológica, no âmbito das IFEs, ampliando o tempo de 120 horas (240 horas, em caso excepcional) para </a:t>
            </a:r>
            <a:r>
              <a:rPr lang="pt-BR" sz="2400">
                <a:solidFill>
                  <a:srgbClr val="FF0000"/>
                </a:solidFill>
              </a:rPr>
              <a:t>416 horas anuais</a:t>
            </a:r>
            <a:r>
              <a:rPr lang="pt-BR" sz="2400"/>
              <a:t>, para seguir padrão de instituições paulistas e internacionais</a:t>
            </a:r>
            <a:endParaRPr lang="pt-BR" sz="3200" dirty="0">
              <a:ea typeface="Arial Unicode MS" pitchFamily="2"/>
              <a:cs typeface="Tahoma" pitchFamily="2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896200" y="3026440"/>
            <a:ext cx="1214478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dirty="0"/>
              <a:t>Vetado</a:t>
            </a:r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7DEA7BC-3647-408D-B4E6-40C06ABC7D4D}" type="slidenum">
              <a:rPr lang="en-US" altLang="pt-BR"/>
              <a:pPr/>
              <a:t>96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26307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dirty="0"/>
              <a:t>- Permite ao docente ocupar cargo de dirigente máximo de fundação de apoio;</a:t>
            </a:r>
          </a:p>
          <a:p>
            <a:pPr algn="just">
              <a:defRPr/>
            </a:pPr>
            <a:r>
              <a:rPr lang="pt-BR" sz="2400" dirty="0">
                <a:ea typeface="Arial Unicode MS" pitchFamily="2"/>
                <a:cs typeface="Tahoma" pitchFamily="2"/>
              </a:rPr>
              <a:t>- Permite à fundação de apoio remunerar estatutário, desde que receba remuneração inferior, em seu valor bruto, a 70% (setenta por cento) do limite estabelecido para a remuneração de servidores do Poder Executivo federal</a:t>
            </a:r>
            <a:endParaRPr lang="pt-BR" sz="32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10 – </a:t>
            </a:r>
            <a:r>
              <a:rPr lang="pt-BR" sz="2400"/>
              <a:t>Plano de Carreira do Magistério Superior (Lei 12.772/2012).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11 – </a:t>
            </a:r>
            <a:r>
              <a:rPr lang="pt-BR" sz="2400"/>
              <a:t>Prioridade para Importação para pesquisa</a:t>
            </a:r>
            <a:endParaRPr lang="pt-BR" sz="2400" dirty="0"/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>
                <a:ea typeface="Calibri" panose="020F0502020204030204" pitchFamily="34" charset="0"/>
                <a:cs typeface="Times New Roman" panose="02020603050405020304" pitchFamily="18" charset="0"/>
              </a:rPr>
              <a:t>Determina </a:t>
            </a:r>
            <a:r>
              <a:rPr lang="pt-BR" sz="2400" b="1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prioridade</a:t>
            </a:r>
            <a:r>
              <a:rPr lang="pt-BR" sz="2400" b="1">
                <a:ea typeface="Calibri" panose="020F0502020204030204" pitchFamily="34" charset="0"/>
                <a:cs typeface="Times New Roman" panose="02020603050405020304" pitchFamily="18" charset="0"/>
              </a:rPr>
              <a:t> de itens utilizados em pesquisa científica e tecnológica ou em projetos de inovação, </a:t>
            </a:r>
            <a:r>
              <a:rPr lang="pt-BR" sz="2400" b="1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 processo de importação e desembaraço aduaneiro</a:t>
            </a:r>
            <a:r>
              <a:rPr lang="pt-BR" sz="2400" b="1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400" b="1" dirty="0"/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12C3BFA-D607-49D4-9724-559298543071}" type="slidenum">
              <a:rPr lang="en-US" altLang="pt-BR"/>
              <a:pPr/>
              <a:t>97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28355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Permite </a:t>
            </a:r>
            <a:r>
              <a:rPr lang="pt-BR" sz="2400" b="1">
                <a:solidFill>
                  <a:srgbClr val="FF0000"/>
                </a:solidFill>
              </a:rPr>
              <a:t>remanejamentos</a:t>
            </a:r>
            <a:r>
              <a:rPr lang="pt-BR" sz="2400" b="1"/>
              <a:t> de recursos para viabilização de projetos de CT&amp;I, em consonância com a EC 85, de acordo com </a:t>
            </a:r>
            <a:r>
              <a:rPr lang="pt-BR" sz="2400" b="1">
                <a:solidFill>
                  <a:srgbClr val="FF0000"/>
                </a:solidFill>
              </a:rPr>
              <a:t>regulamento</a:t>
            </a:r>
            <a:r>
              <a:rPr lang="pt-BR" sz="2400" b="1"/>
              <a:t>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12 - </a:t>
            </a:r>
            <a:r>
              <a:rPr lang="pt-BR" sz="2400"/>
              <a:t>Remanejamentos de recursos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13 - </a:t>
            </a:r>
            <a:r>
              <a:rPr lang="pt-BR" sz="2400"/>
              <a:t>Incorporação de bens adquiridos em projetos</a:t>
            </a:r>
            <a:endParaRPr lang="pt-BR" sz="2400" dirty="0"/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Permite que bens adquiridos através de projetos sejam, desde a aquisição, patrimoniados nas ICT.</a:t>
            </a:r>
            <a:endParaRPr lang="pt-BR" sz="2400" dirty="0">
              <a:ea typeface="Arial Unicode MS" pitchFamily="2"/>
              <a:cs typeface="Tahoma" pitchFamily="2"/>
            </a:endParaRPr>
          </a:p>
        </p:txBody>
      </p:sp>
      <p:sp>
        <p:nvSpPr>
          <p:cNvPr id="228360" name="CaixaDeTexto 10"/>
          <p:cNvSpPr txBox="1">
            <a:spLocks noChangeArrowheads="1"/>
          </p:cNvSpPr>
          <p:nvPr/>
        </p:nvSpPr>
        <p:spPr bwMode="auto">
          <a:xfrm>
            <a:off x="2927350" y="2636838"/>
            <a:ext cx="6289675" cy="40005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 i="1"/>
              <a:t>Decreto de regulamentação é  necessário</a:t>
            </a:r>
          </a:p>
        </p:txBody>
      </p:sp>
      <p:sp>
        <p:nvSpPr>
          <p:cNvPr id="228361" name="CaixaDeTexto 13"/>
          <p:cNvSpPr txBox="1">
            <a:spLocks noChangeArrowheads="1"/>
          </p:cNvSpPr>
          <p:nvPr/>
        </p:nvSpPr>
        <p:spPr bwMode="auto">
          <a:xfrm>
            <a:off x="4872038" y="5084763"/>
            <a:ext cx="2563812" cy="70802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 i="1"/>
              <a:t>Procedimentos do Setor de Patrimônio</a:t>
            </a: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224A2D6-5C66-4A5E-9EBA-86AF883682CF}" type="slidenum">
              <a:rPr lang="en-US" altLang="pt-BR"/>
              <a:pPr/>
              <a:t>98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30403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15913" y="1484313"/>
            <a:ext cx="11520487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Garante, no caso de afastamento de servidor, empregado publico ou militar para exercício de atividades de CT&amp;I fora de sua entidade de origem, realizadas no interesse da Instituição, não haver prejuízo de direitos, vantagens e benefícios.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14 – </a:t>
            </a:r>
            <a:r>
              <a:rPr lang="pt-BR" sz="2400"/>
              <a:t>Garantia de vencimentos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34963" y="3614738"/>
            <a:ext cx="11522075" cy="4619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/>
              <a:t>Art. 15 - </a:t>
            </a:r>
            <a:r>
              <a:rPr lang="pt-BR" sz="2400"/>
              <a:t>Internacionalização das ações das ICT</a:t>
            </a:r>
            <a:endParaRPr lang="pt-BR" sz="2400" dirty="0"/>
          </a:p>
        </p:txBody>
      </p:sp>
      <p:sp>
        <p:nvSpPr>
          <p:cNvPr id="8" name="Forma livre 4"/>
          <p:cNvSpPr/>
          <p:nvPr/>
        </p:nvSpPr>
        <p:spPr>
          <a:xfrm>
            <a:off x="338138" y="4221163"/>
            <a:ext cx="11522075" cy="19145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/>
              <a:t>Determina a manutenção pelo Poder Público de mecanismos de fomento apoio e gestão adequados à internacionalização de ICTs públicas, que poderão exercer fora do território nacional atividades de CT&amp;I, na forma de seus estatutos ou norma regimental equivalente;</a:t>
            </a:r>
            <a:endParaRPr lang="pt-BR" sz="2000" dirty="0">
              <a:ea typeface="Arial Unicode MS" pitchFamily="2"/>
              <a:cs typeface="Tahoma" pitchFamily="2"/>
            </a:endParaRPr>
          </a:p>
        </p:txBody>
      </p:sp>
      <p:sp>
        <p:nvSpPr>
          <p:cNvPr id="230408" name="CaixaDeTexto 10"/>
          <p:cNvSpPr txBox="1">
            <a:spLocks noChangeArrowheads="1"/>
          </p:cNvSpPr>
          <p:nvPr/>
        </p:nvSpPr>
        <p:spPr bwMode="auto">
          <a:xfrm>
            <a:off x="3132138" y="2852738"/>
            <a:ext cx="6111875" cy="4000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EM GERAL: para empresa, Brasil ou exterior, etc.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Espaço Reservado para Número de Slide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B9A2B27-9237-426F-BF02-5B319BE72D96}" type="slidenum">
              <a:rPr lang="en-US" altLang="pt-BR"/>
              <a:pPr/>
              <a:t>99</a:t>
            </a:fld>
            <a:endParaRPr lang="en-US" altLang="pt-BR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01613" y="131763"/>
            <a:ext cx="10953750" cy="7826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FF9933"/>
                </a:solidFill>
                <a:latin typeface="+mn-lt"/>
              </a:rPr>
              <a:t>LEI Nº 13.243/2016</a:t>
            </a:r>
          </a:p>
        </p:txBody>
      </p:sp>
      <p:sp>
        <p:nvSpPr>
          <p:cNvPr id="232451" name="Espaço Reservado para Rodapé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FORTEC - Forum Nacional de Gestores d Inovação e Transferência de Tecnologia</a:t>
            </a:r>
          </a:p>
        </p:txBody>
      </p:sp>
      <p:sp>
        <p:nvSpPr>
          <p:cNvPr id="12" name="Forma livre 4"/>
          <p:cNvSpPr/>
          <p:nvPr/>
        </p:nvSpPr>
        <p:spPr>
          <a:xfrm>
            <a:off x="334963" y="1341438"/>
            <a:ext cx="11522075" cy="48958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compatLnSpc="0"/>
          <a:lstStyle/>
          <a:p>
            <a:pPr algn="just">
              <a:defRPr/>
            </a:pPr>
            <a:r>
              <a:rPr lang="pt-BR" sz="2400" b="1" dirty="0"/>
              <a:t>previsão de não-caracterização de vinculação empregatícia e de </a:t>
            </a:r>
            <a:r>
              <a:rPr lang="pt-BR" sz="2400" b="1" dirty="0">
                <a:solidFill>
                  <a:srgbClr val="0070C0"/>
                </a:solidFill>
              </a:rPr>
              <a:t>isenção de imposto de renda e de contribuições sociais para bolsas </a:t>
            </a:r>
            <a:r>
              <a:rPr lang="pt-BR" sz="2400" b="1" dirty="0"/>
              <a:t>destinadas à ensino, pesquisa e extensão e formação de RH nas </a:t>
            </a:r>
            <a:r>
              <a:rPr lang="pt-BR" sz="2400" b="1" dirty="0" err="1"/>
              <a:t>ICTs</a:t>
            </a:r>
            <a:r>
              <a:rPr lang="pt-BR" sz="2400" b="1" dirty="0"/>
              <a:t>, agência de fomento ou fundações de apoio, </a:t>
            </a:r>
            <a:r>
              <a:rPr lang="pt-BR" sz="2400" b="1" dirty="0">
                <a:solidFill>
                  <a:srgbClr val="0070C0"/>
                </a:solidFill>
              </a:rPr>
              <a:t>incluindo residências médicas</a:t>
            </a:r>
            <a:r>
              <a:rPr lang="pt-BR" sz="2400" b="1" dirty="0"/>
              <a:t>. </a:t>
            </a:r>
            <a:endParaRPr lang="pt-BR" sz="2000" dirty="0">
              <a:ea typeface="Arial Unicode MS" pitchFamily="2"/>
              <a:cs typeface="Tahoma" pitchFamily="2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34963" y="908050"/>
            <a:ext cx="11522075" cy="4619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/>
              <a:t>Art. 16 – </a:t>
            </a:r>
            <a:r>
              <a:rPr lang="pt-BR" sz="2400" dirty="0"/>
              <a:t>Isenção de impostos das Bolsas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172303" y="3019018"/>
            <a:ext cx="4032448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800" dirty="0"/>
              <a:t>Vetado</a:t>
            </a:r>
          </a:p>
        </p:txBody>
      </p:sp>
      <p:sp>
        <p:nvSpPr>
          <p:cNvPr id="232457" name="CaixaDeTexto 7"/>
          <p:cNvSpPr txBox="1">
            <a:spLocks noChangeArrowheads="1"/>
          </p:cNvSpPr>
          <p:nvPr/>
        </p:nvSpPr>
        <p:spPr bwMode="auto">
          <a:xfrm>
            <a:off x="2368550" y="4175125"/>
            <a:ext cx="7639050" cy="10160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Mantém a regulamentação vigente hoje por Regulamentos e Instruções Normativas que não têm tanta força jurídica com uma Lei (pode deixar a interpretações de procuradores, ...)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FIE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FIEB" id="{708C58AA-20C5-4BED-AA42-9C5B52853F55}" vid="{79B748F7-080B-499E-9047-7A4A850CEEF2}"/>
    </a:ext>
  </a:extLst>
</a:theme>
</file>

<file path=ppt/theme/theme2.xml><?xml version="1.0" encoding="utf-8"?>
<a:theme xmlns:a="http://schemas.openxmlformats.org/drawingml/2006/main" name="Título7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RTEC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RTEC" id="{D1DE64B0-C836-4627-873E-ABA22C010E22}" vid="{F9BFE673-6596-48C2-B726-9F547A066CDC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FIEB</Template>
  <TotalTime>44070</TotalTime>
  <Words>12209</Words>
  <Application>Microsoft Office PowerPoint</Application>
  <PresentationFormat>Personalizar</PresentationFormat>
  <Paragraphs>1236</Paragraphs>
  <Slides>122</Slides>
  <Notes>116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Modelo de design</vt:lpstr>
      </vt:variant>
      <vt:variant>
        <vt:i4>11</vt:i4>
      </vt:variant>
      <vt:variant>
        <vt:lpstr>Servidores OLE incorporados</vt:lpstr>
      </vt:variant>
      <vt:variant>
        <vt:i4>0</vt:i4>
      </vt:variant>
      <vt:variant>
        <vt:lpstr>Títulos de slides</vt:lpstr>
      </vt:variant>
      <vt:variant>
        <vt:i4>122</vt:i4>
      </vt:variant>
    </vt:vector>
  </HeadingPairs>
  <TitlesOfParts>
    <vt:vector size="143" baseType="lpstr">
      <vt:lpstr>Calibri</vt:lpstr>
      <vt:lpstr>MS PGothic</vt:lpstr>
      <vt:lpstr>Arial</vt:lpstr>
      <vt:lpstr>Times New Roman</vt:lpstr>
      <vt:lpstr>Arial Unicode MS</vt:lpstr>
      <vt:lpstr>Mangal</vt:lpstr>
      <vt:lpstr>Calibri Light</vt:lpstr>
      <vt:lpstr>Tahoma</vt:lpstr>
      <vt:lpstr>Verdana</vt:lpstr>
      <vt:lpstr>Corbel</vt:lpstr>
      <vt:lpstr>FIEB</vt:lpstr>
      <vt:lpstr>Título7</vt:lpstr>
      <vt:lpstr>FORTEC</vt:lpstr>
      <vt:lpstr>FIEB</vt:lpstr>
      <vt:lpstr>FORTEC</vt:lpstr>
      <vt:lpstr>FORTEC</vt:lpstr>
      <vt:lpstr>FORTEC</vt:lpstr>
      <vt:lpstr>FORTEC</vt:lpstr>
      <vt:lpstr>FORTEC</vt:lpstr>
      <vt:lpstr>FORTEC</vt:lpstr>
      <vt:lpstr>FORTEC</vt:lpstr>
      <vt:lpstr>O novo marco da ciência, tecnologia e inovação no Brasil: desafios e oportunidades para as Universidades EC 85 + Lei 13.243/2016</vt:lpstr>
      <vt:lpstr>Sumário:</vt:lpstr>
      <vt:lpstr>Sumário:</vt:lpstr>
      <vt:lpstr>Déficit Tecnológico</vt:lpstr>
      <vt:lpstr>Déficit Tecnológico</vt:lpstr>
      <vt:lpstr>Onde estão nossos Doutores?</vt:lpstr>
      <vt:lpstr>Brasil - Produção Científica     x Produção Tecnológica</vt:lpstr>
      <vt:lpstr>Brasil - Produção Científica     x Produção Tecnológica</vt:lpstr>
      <vt:lpstr>Brasil - Produção Científica     x Produção Tecnológica</vt:lpstr>
      <vt:lpstr>Brasil - Produção Científica     x Produção Tecnológica</vt:lpstr>
      <vt:lpstr>Brasil - Produção Científica     x Produção Tecnológica</vt:lpstr>
      <vt:lpstr>Brasil - Produção Científica     x Produção Tecnológica</vt:lpstr>
      <vt:lpstr>     Brasil - Produção Científica     x Produção Tecnológica</vt:lpstr>
      <vt:lpstr>     Brasil - Produção Científica     x Produção Tecnológica</vt:lpstr>
      <vt:lpstr>Bay-Dole Act (1985) e as universidades americanas</vt:lpstr>
      <vt:lpstr>  Brasil – Tentando recuperar o atraso</vt:lpstr>
      <vt:lpstr>  Brasil – Tentando recuperar o atraso</vt:lpstr>
      <vt:lpstr>  Brasil – Tentando recuperar o atraso</vt:lpstr>
      <vt:lpstr>Sistemas Locais de Inovação</vt:lpstr>
      <vt:lpstr>Competências do NIT (Lei 10.973/2004)</vt:lpstr>
      <vt:lpstr>  Brasil – Tentando recuperar o atraso</vt:lpstr>
      <vt:lpstr>  Brasil – Tentando recuperar o atraso</vt:lpstr>
      <vt:lpstr>  Brasil – Tentando recuperar o atraso</vt:lpstr>
      <vt:lpstr>  Brasil – Tentando recuperar o atraso</vt:lpstr>
      <vt:lpstr>Sumário:</vt:lpstr>
      <vt:lpstr>  Novo Marco  Legal Já!</vt:lpstr>
      <vt:lpstr>  Novo Marco  Legal Já!</vt:lpstr>
      <vt:lpstr>  Novo Marco  Legal Já!</vt:lpstr>
      <vt:lpstr>  PL 2177/2011</vt:lpstr>
      <vt:lpstr>Sumário:</vt:lpstr>
      <vt:lpstr>  PL 2177/2011</vt:lpstr>
      <vt:lpstr>  GT PL 2177 – Lista (incompleta) das Instituições e entidades participantes das discussões</vt:lpstr>
      <vt:lpstr>  GT PL 2177 – Lista (incompleta) das Instituições e entidades participantes das discussões</vt:lpstr>
      <vt:lpstr>  GT PL 2177 – Lista (incompleta) das Instituições e entidades participantes das discussões</vt:lpstr>
      <vt:lpstr>GT PL 2177 – Lista (incompleta) das Instituições e entidades participantes das discussões</vt:lpstr>
      <vt:lpstr>Sumário: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O que mudou na Constituição</vt:lpstr>
      <vt:lpstr>EC 85 – Tramitação</vt:lpstr>
      <vt:lpstr>Sumário:</vt:lpstr>
      <vt:lpstr>Slide 53</vt:lpstr>
      <vt:lpstr>Resumo da Lei 13. 243 , de 11/01/2016 Resultante do PL 2177/2011 (PLC 77/2015) </vt:lpstr>
      <vt:lpstr>A Construção do PL seguiu 4 linhas principais:</vt:lpstr>
      <vt:lpstr>LEI Nº 13.243, DE 11 DE JANEIRO DE 2016.</vt:lpstr>
      <vt:lpstr>LEI Nº 13.243, DE 11 DE JANEIRO DE 2016.</vt:lpstr>
      <vt:lpstr>LEI Nº 13.243/2016</vt:lpstr>
      <vt:lpstr>LEI Nº 13.243/2016</vt:lpstr>
      <vt:lpstr>LEI Nº 13.243/2016</vt:lpstr>
      <vt:lpstr>LEI Nº 13.243/2016</vt:lpstr>
      <vt:lpstr>Alguns colegas pesquisadores antes...</vt:lpstr>
      <vt:lpstr>... e depois de ganhar equipamentos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13.243/2016- TRAMITAÇÃO</vt:lpstr>
      <vt:lpstr>LEI Nº 13.243/2016- TRAMITAÇÃO</vt:lpstr>
      <vt:lpstr>LEI Nº 13.243/2016- TRAMITAÇÃO</vt:lpstr>
      <vt:lpstr>LEI Nº 13.243/2016- TRAMITAÇÃO</vt:lpstr>
      <vt:lpstr>Sanção presidencial</vt:lpstr>
      <vt:lpstr>Sanção presidencial</vt:lpstr>
      <vt:lpstr>LEI Nº 13.243/2016</vt:lpstr>
      <vt:lpstr>Problema detectado (e por enquanto resolvido)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LEI Nº 13.243/2016</vt:lpstr>
      <vt:lpstr>PARA ACOMPANHAR</vt:lpstr>
      <vt:lpstr>Um excelente exemplo de ICTs gerando desenvolvimento local e nacional através da Inovação Tecnológica em uma pequena cidade do interior  SANTA RITA DO SAPUCAÍ - MG</vt:lpstr>
      <vt:lpstr>Um excelente exemplo de ICTs gerando desenvolvimento local e nacional através da Inovação Tecnológica em uma pequena cidade do interior  SANTA RITA DO SAPUCAÍ - MG</vt:lpstr>
      <vt:lpstr>Uma Sugestão para inspiração: Assista este vídeo.</vt:lpstr>
      <vt:lpstr>Slide 122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teste</dc:creator>
  <cp:lastModifiedBy>PROPPG</cp:lastModifiedBy>
  <cp:revision>631</cp:revision>
  <cp:lastPrinted>2013-04-22T10:22:19Z</cp:lastPrinted>
  <dcterms:created xsi:type="dcterms:W3CDTF">2012-07-19T16:28:52Z</dcterms:created>
  <dcterms:modified xsi:type="dcterms:W3CDTF">2016-07-22T17:07:28Z</dcterms:modified>
</cp:coreProperties>
</file>